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p:sldMasterIdLst>
    <p:sldMasterId id="2147483648" r:id="rId1"/>
  </p:sldMasterIdLst>
  <p:notesMasterIdLst>
    <p:notesMasterId r:id="rId66"/>
  </p:notesMasterIdLst>
  <p:handoutMasterIdLst>
    <p:handoutMasterId r:id="rId67"/>
  </p:handoutMasterIdLst>
  <p:sldIdLst>
    <p:sldId id="1151" r:id="rId2"/>
    <p:sldId id="1092" r:id="rId3"/>
    <p:sldId id="1084" r:id="rId4"/>
    <p:sldId id="1085" r:id="rId5"/>
    <p:sldId id="1087" r:id="rId6"/>
    <p:sldId id="1086" r:id="rId7"/>
    <p:sldId id="1088" r:id="rId8"/>
    <p:sldId id="1089" r:id="rId9"/>
    <p:sldId id="1230" r:id="rId10"/>
    <p:sldId id="1112" r:id="rId11"/>
    <p:sldId id="1106" r:id="rId12"/>
    <p:sldId id="1107" r:id="rId13"/>
    <p:sldId id="1227" r:id="rId14"/>
    <p:sldId id="1155" r:id="rId15"/>
    <p:sldId id="1156" r:id="rId16"/>
    <p:sldId id="1159" r:id="rId17"/>
    <p:sldId id="1161" r:id="rId18"/>
    <p:sldId id="1101" r:id="rId19"/>
    <p:sldId id="1158" r:id="rId20"/>
    <p:sldId id="1166" r:id="rId21"/>
    <p:sldId id="1169" r:id="rId22"/>
    <p:sldId id="1224" r:id="rId23"/>
    <p:sldId id="1222" r:id="rId24"/>
    <p:sldId id="1172" r:id="rId25"/>
    <p:sldId id="1173" r:id="rId26"/>
    <p:sldId id="1175" r:id="rId27"/>
    <p:sldId id="1176" r:id="rId28"/>
    <p:sldId id="1171" r:id="rId29"/>
    <p:sldId id="1177" r:id="rId30"/>
    <p:sldId id="1178" r:id="rId31"/>
    <p:sldId id="1179" r:id="rId32"/>
    <p:sldId id="1225" r:id="rId33"/>
    <p:sldId id="1226" r:id="rId34"/>
    <p:sldId id="1127" r:id="rId35"/>
    <p:sldId id="1202" r:id="rId36"/>
    <p:sldId id="1185" r:id="rId37"/>
    <p:sldId id="1186" r:id="rId38"/>
    <p:sldId id="1184" r:id="rId39"/>
    <p:sldId id="1180" r:id="rId40"/>
    <p:sldId id="1181" r:id="rId41"/>
    <p:sldId id="1182" r:id="rId42"/>
    <p:sldId id="1187" r:id="rId43"/>
    <p:sldId id="1188" r:id="rId44"/>
    <p:sldId id="1189" r:id="rId45"/>
    <p:sldId id="1190" r:id="rId46"/>
    <p:sldId id="1201" r:id="rId47"/>
    <p:sldId id="1192" r:id="rId48"/>
    <p:sldId id="1193" r:id="rId49"/>
    <p:sldId id="1194" r:id="rId50"/>
    <p:sldId id="1195" r:id="rId51"/>
    <p:sldId id="1196" r:id="rId52"/>
    <p:sldId id="1197" r:id="rId53"/>
    <p:sldId id="1198" r:id="rId54"/>
    <p:sldId id="1199" r:id="rId55"/>
    <p:sldId id="1200" r:id="rId56"/>
    <p:sldId id="1207" r:id="rId57"/>
    <p:sldId id="1209" r:id="rId58"/>
    <p:sldId id="1228" r:id="rId59"/>
    <p:sldId id="1212" r:id="rId60"/>
    <p:sldId id="1213" r:id="rId61"/>
    <p:sldId id="1214" r:id="rId62"/>
    <p:sldId id="1215" r:id="rId63"/>
    <p:sldId id="1229" r:id="rId64"/>
    <p:sldId id="1143" r:id="rId65"/>
  </p:sldIdLst>
  <p:sldSz cx="9144000" cy="6858000" type="overhead"/>
  <p:notesSz cx="6858000" cy="9144000"/>
  <p:embeddedFontLst>
    <p:embeddedFont>
      <p:font typeface="Lucida Console" panose="020B0609040504020204" pitchFamily="49" charset="0"/>
      <p:regular r:id="rId68"/>
    </p:embeddedFont>
    <p:embeddedFont>
      <p:font typeface="ＭＳ Ｐゴシック" panose="020B0600070205080204" pitchFamily="34" charset="-128"/>
      <p:regular r:id="rId69"/>
    </p:embeddedFont>
    <p:embeddedFont>
      <p:font typeface="Comic Sans MS" panose="030F0702030302020204" pitchFamily="66" charset="0"/>
      <p:regular r:id="rId70"/>
      <p:bold r:id="rId71"/>
      <p:italic r:id="rId72"/>
      <p:boldItalic r:id="rId73"/>
    </p:embeddedFont>
    <p:embeddedFont>
      <p:font typeface="Marlett" pitchFamily="2" charset="2"/>
      <p:regular r:id="rId74"/>
    </p:embeddedFont>
  </p:embeddedFontLst>
  <p:defaultTextStyle>
    <a:defPPr>
      <a:defRPr lang="en-US"/>
    </a:defPPr>
    <a:lvl1pPr algn="r" rtl="0" eaLnBrk="0" fontAlgn="base" hangingPunct="0">
      <a:spcBef>
        <a:spcPct val="0"/>
      </a:spcBef>
      <a:spcAft>
        <a:spcPct val="0"/>
      </a:spcAft>
      <a:defRPr sz="2400" kern="1200">
        <a:solidFill>
          <a:srgbClr val="0000FF"/>
        </a:solidFill>
        <a:latin typeface="Lucida Console" pitchFamily="49" charset="0"/>
        <a:ea typeface="+mn-ea"/>
        <a:cs typeface="+mn-cs"/>
      </a:defRPr>
    </a:lvl1pPr>
    <a:lvl2pPr marL="457200" algn="r" rtl="0" eaLnBrk="0" fontAlgn="base" hangingPunct="0">
      <a:spcBef>
        <a:spcPct val="0"/>
      </a:spcBef>
      <a:spcAft>
        <a:spcPct val="0"/>
      </a:spcAft>
      <a:defRPr sz="2400" kern="1200">
        <a:solidFill>
          <a:srgbClr val="0000FF"/>
        </a:solidFill>
        <a:latin typeface="Lucida Console" pitchFamily="49" charset="0"/>
        <a:ea typeface="+mn-ea"/>
        <a:cs typeface="+mn-cs"/>
      </a:defRPr>
    </a:lvl2pPr>
    <a:lvl3pPr marL="914400" algn="r" rtl="0" eaLnBrk="0" fontAlgn="base" hangingPunct="0">
      <a:spcBef>
        <a:spcPct val="0"/>
      </a:spcBef>
      <a:spcAft>
        <a:spcPct val="0"/>
      </a:spcAft>
      <a:defRPr sz="2400" kern="1200">
        <a:solidFill>
          <a:srgbClr val="0000FF"/>
        </a:solidFill>
        <a:latin typeface="Lucida Console" pitchFamily="49" charset="0"/>
        <a:ea typeface="+mn-ea"/>
        <a:cs typeface="+mn-cs"/>
      </a:defRPr>
    </a:lvl3pPr>
    <a:lvl4pPr marL="1371600" algn="r" rtl="0" eaLnBrk="0" fontAlgn="base" hangingPunct="0">
      <a:spcBef>
        <a:spcPct val="0"/>
      </a:spcBef>
      <a:spcAft>
        <a:spcPct val="0"/>
      </a:spcAft>
      <a:defRPr sz="2400" kern="1200">
        <a:solidFill>
          <a:srgbClr val="0000FF"/>
        </a:solidFill>
        <a:latin typeface="Lucida Console" pitchFamily="49" charset="0"/>
        <a:ea typeface="+mn-ea"/>
        <a:cs typeface="+mn-cs"/>
      </a:defRPr>
    </a:lvl4pPr>
    <a:lvl5pPr marL="1828800" algn="r" rtl="0" eaLnBrk="0" fontAlgn="base" hangingPunct="0">
      <a:spcBef>
        <a:spcPct val="0"/>
      </a:spcBef>
      <a:spcAft>
        <a:spcPct val="0"/>
      </a:spcAft>
      <a:defRPr sz="2400" kern="1200">
        <a:solidFill>
          <a:srgbClr val="0000FF"/>
        </a:solidFill>
        <a:latin typeface="Lucida Console" pitchFamily="49" charset="0"/>
        <a:ea typeface="+mn-ea"/>
        <a:cs typeface="+mn-cs"/>
      </a:defRPr>
    </a:lvl5pPr>
    <a:lvl6pPr marL="2286000" algn="l" defTabSz="914400" rtl="0" eaLnBrk="1" latinLnBrk="0" hangingPunct="1">
      <a:defRPr sz="2400" kern="1200">
        <a:solidFill>
          <a:srgbClr val="0000FF"/>
        </a:solidFill>
        <a:latin typeface="Lucida Console" pitchFamily="49" charset="0"/>
        <a:ea typeface="+mn-ea"/>
        <a:cs typeface="+mn-cs"/>
      </a:defRPr>
    </a:lvl6pPr>
    <a:lvl7pPr marL="2743200" algn="l" defTabSz="914400" rtl="0" eaLnBrk="1" latinLnBrk="0" hangingPunct="1">
      <a:defRPr sz="2400" kern="1200">
        <a:solidFill>
          <a:srgbClr val="0000FF"/>
        </a:solidFill>
        <a:latin typeface="Lucida Console" pitchFamily="49" charset="0"/>
        <a:ea typeface="+mn-ea"/>
        <a:cs typeface="+mn-cs"/>
      </a:defRPr>
    </a:lvl7pPr>
    <a:lvl8pPr marL="3200400" algn="l" defTabSz="914400" rtl="0" eaLnBrk="1" latinLnBrk="0" hangingPunct="1">
      <a:defRPr sz="2400" kern="1200">
        <a:solidFill>
          <a:srgbClr val="0000FF"/>
        </a:solidFill>
        <a:latin typeface="Lucida Console" pitchFamily="49" charset="0"/>
        <a:ea typeface="+mn-ea"/>
        <a:cs typeface="+mn-cs"/>
      </a:defRPr>
    </a:lvl8pPr>
    <a:lvl9pPr marL="3657600" algn="l" defTabSz="914400" rtl="0" eaLnBrk="1" latinLnBrk="0" hangingPunct="1">
      <a:defRPr sz="2400" kern="1200">
        <a:solidFill>
          <a:srgbClr val="0000FF"/>
        </a:solidFill>
        <a:latin typeface="Lucida Console" pitchFamily="49" charset="0"/>
        <a:ea typeface="+mn-ea"/>
        <a:cs typeface="+mn-cs"/>
      </a:defRPr>
    </a:lvl9pPr>
  </p:defaultTextStyle>
  <p:extLst>
    <p:ext uri="{EFAFB233-063F-42B5-8137-9DF3F51BA10A}">
      <p15:sldGuideLst xmlns:p15="http://schemas.microsoft.com/office/powerpoint/2012/main">
        <p15:guide id="1" orient="horz" pos="3890">
          <p15:clr>
            <a:srgbClr val="A4A3A4"/>
          </p15:clr>
        </p15:guide>
        <p15:guide id="2" pos="40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FF"/>
    <a:srgbClr val="FF0066"/>
    <a:srgbClr val="0066FF"/>
    <a:srgbClr val="0099FF"/>
    <a:srgbClr val="CCECFF"/>
    <a:srgbClr val="3333CC"/>
    <a:srgbClr val="6666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88" autoAdjust="0"/>
    <p:restoredTop sz="91837" autoAdjust="0"/>
  </p:normalViewPr>
  <p:slideViewPr>
    <p:cSldViewPr snapToGrid="0">
      <p:cViewPr>
        <p:scale>
          <a:sx n="107" d="100"/>
          <a:sy n="107" d="100"/>
        </p:scale>
        <p:origin x="366" y="51"/>
      </p:cViewPr>
      <p:guideLst>
        <p:guide orient="horz" pos="3890"/>
        <p:guide pos="404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1.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defRPr sz="1200">
                <a:latin typeface="Comic Sans MS" pitchFamily="66" charset="0"/>
              </a:defRPr>
            </a:lvl1pPr>
          </a:lstStyle>
          <a:p>
            <a:pPr>
              <a:defRPr/>
            </a:pPr>
            <a:endParaRPr lang="en-US" dirty="0">
              <a:latin typeface="Arial" pitchFamily="34" charset="0"/>
            </a:endParaRPr>
          </a:p>
        </p:txBody>
      </p:sp>
      <p:sp>
        <p:nvSpPr>
          <p:cNvPr id="409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latin typeface="Comic Sans MS" pitchFamily="66" charset="0"/>
              </a:defRPr>
            </a:lvl1pPr>
          </a:lstStyle>
          <a:p>
            <a:pPr>
              <a:defRPr/>
            </a:pPr>
            <a:endParaRPr lang="en-US" dirty="0">
              <a:latin typeface="Arial" pitchFamily="34" charset="0"/>
            </a:endParaRPr>
          </a:p>
        </p:txBody>
      </p:sp>
      <p:sp>
        <p:nvSpPr>
          <p:cNvPr id="409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Comic Sans MS" pitchFamily="66" charset="0"/>
              </a:defRPr>
            </a:lvl1pPr>
          </a:lstStyle>
          <a:p>
            <a:pPr>
              <a:defRPr/>
            </a:pPr>
            <a:fld id="{01C869E4-76B9-4B18-B2AA-2EEFB04FB015}" type="slidenum">
              <a:rPr lang="x-none">
                <a:latin typeface="Arial" pitchFamily="34" charset="0"/>
              </a:rPr>
              <a:pPr>
                <a:defRPr/>
              </a:pPr>
              <a:t>‹#›</a:t>
            </a:fld>
            <a:endParaRPr lang="en-US" dirty="0">
              <a:latin typeface="Arial" pitchFamily="34" charset="0"/>
            </a:endParaRPr>
          </a:p>
        </p:txBody>
      </p:sp>
    </p:spTree>
    <p:extLst>
      <p:ext uri="{BB962C8B-B14F-4D97-AF65-F5344CB8AC3E}">
        <p14:creationId xmlns:p14="http://schemas.microsoft.com/office/powerpoint/2010/main" val="328632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Marlett" pitchFamily="2" charset="2"/>
              </a:defRPr>
            </a:lvl1pPr>
          </a:lstStyle>
          <a:p>
            <a:pPr>
              <a:defRPr/>
            </a:pPr>
            <a:endParaRPr lang="en-US" dirty="0"/>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Marlett" pitchFamily="2" charset="2"/>
              </a:defRPr>
            </a:lvl1pPr>
          </a:lstStyle>
          <a:p>
            <a:pPr>
              <a:defRPr/>
            </a:pPr>
            <a:endParaRPr lang="en-US" dirty="0"/>
          </a:p>
        </p:txBody>
      </p:sp>
      <p:sp>
        <p:nvSpPr>
          <p:cNvPr id="285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arlett" pitchFamily="2" charset="2"/>
              </a:defRPr>
            </a:lvl1pPr>
          </a:lstStyle>
          <a:p>
            <a:pPr>
              <a:defRPr/>
            </a:pPr>
            <a:endParaRPr lang="en-US" dirty="0"/>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arlett" pitchFamily="2" charset="2"/>
              </a:defRPr>
            </a:lvl1pPr>
          </a:lstStyle>
          <a:p>
            <a:pPr>
              <a:defRPr/>
            </a:pPr>
            <a:fld id="{75E391CA-9E48-4B39-8E28-288B1B68A629}" type="slidenum">
              <a:rPr lang="x-none"/>
              <a:pPr>
                <a:defRPr/>
              </a:pPr>
              <a:t>‹#›</a:t>
            </a:fld>
            <a:endParaRPr lang="en-US" dirty="0"/>
          </a:p>
        </p:txBody>
      </p:sp>
    </p:spTree>
    <p:extLst>
      <p:ext uri="{BB962C8B-B14F-4D97-AF65-F5344CB8AC3E}">
        <p14:creationId xmlns:p14="http://schemas.microsoft.com/office/powerpoint/2010/main" val="19643395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may have noticed, Bitcoin and cryptocurrencies have been in the news a lot lately, and really, it’s</a:t>
            </a:r>
            <a:r>
              <a:rPr lang="en-US" baseline="0" dirty="0" smtClean="0"/>
              <a:t> like driving past an accident on the freeway, you know you shouldn’t, but you just can’t look away from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a:t>
            </a:fld>
            <a:endParaRPr lang="en-US" dirty="0"/>
          </a:p>
        </p:txBody>
      </p:sp>
    </p:spTree>
    <p:extLst>
      <p:ext uri="{BB962C8B-B14F-4D97-AF65-F5344CB8AC3E}">
        <p14:creationId xmlns:p14="http://schemas.microsoft.com/office/powerpoint/2010/main" val="1321352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12</a:t>
            </a:fld>
            <a:endParaRPr lang="en-US" dirty="0"/>
          </a:p>
        </p:txBody>
      </p:sp>
    </p:spTree>
    <p:extLst>
      <p:ext uri="{BB962C8B-B14F-4D97-AF65-F5344CB8AC3E}">
        <p14:creationId xmlns:p14="http://schemas.microsoft.com/office/powerpoint/2010/main" val="243940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Bitcoin, </a:t>
            </a:r>
            <a:r>
              <a:rPr lang="en-US" dirty="0" err="1" smtClean="0"/>
              <a:t>Ethereum</a:t>
            </a:r>
            <a:r>
              <a:rPr lang="en-US" dirty="0" smtClean="0"/>
              <a:t>, ICOs, blockchains, etc. are the result of a single paper (and running code) that appeared mysteriously in 2008. I am going to claim it’s all about distributed computing, but it did not come from the distributed computing research</a:t>
            </a:r>
            <a:r>
              <a:rPr lang="en-US" baseline="0" dirty="0" smtClean="0"/>
              <a:t> community. I feel confident speculating that if this paper had been submitted to PODC in 2008, it would have been rejected for defining consensus weirdly, or not proving any lemmas, </a:t>
            </a:r>
            <a:r>
              <a:rPr lang="en-US" baseline="0" dirty="0" err="1" smtClean="0"/>
              <a:t>ro</a:t>
            </a:r>
            <a:r>
              <a:rPr lang="en-US" baseline="0" dirty="0" smtClean="0"/>
              <a:t> not providing experiments. Yet here we are, looking at a new, vibrant, and active area of CS. What are we to make of it?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13</a:t>
            </a:fld>
            <a:endParaRPr lang="en-US" dirty="0"/>
          </a:p>
        </p:txBody>
      </p:sp>
    </p:spTree>
    <p:extLst>
      <p:ext uri="{BB962C8B-B14F-4D97-AF65-F5344CB8AC3E}">
        <p14:creationId xmlns:p14="http://schemas.microsoft.com/office/powerpoint/2010/main" val="3221785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premise is simple: the blockchain world </a:t>
            </a:r>
            <a:r>
              <a:rPr lang="en-US" i="1" dirty="0" smtClean="0"/>
              <a:t>is </a:t>
            </a:r>
            <a:r>
              <a:rPr lang="en-US" i="0" dirty="0" smtClean="0"/>
              <a:t>about</a:t>
            </a:r>
            <a:r>
              <a:rPr lang="en-US" i="0" baseline="0" dirty="0" smtClean="0"/>
              <a:t> distributed computing, except that it’s a somewhat weird, distorted version of our world. We can recognize many familiar items, except they have changed in some subtle or not-so-subtle ways. I’m going to focus on two basic aspects: consensus versus proof-of-work, and concurrent objects versus smart contracts.</a:t>
            </a:r>
            <a:endParaRPr lang="en-US" i="1"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14</a:t>
            </a:fld>
            <a:endParaRPr lang="en-US" dirty="0"/>
          </a:p>
        </p:txBody>
      </p:sp>
    </p:spTree>
    <p:extLst>
      <p:ext uri="{BB962C8B-B14F-4D97-AF65-F5344CB8AC3E}">
        <p14:creationId xmlns:p14="http://schemas.microsoft.com/office/powerpoint/2010/main" val="1879400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 classic Star</a:t>
            </a:r>
            <a:r>
              <a:rPr lang="en-US" baseline="0" dirty="0" smtClean="0"/>
              <a:t> Trek where Kirk and Spock encounter their evil doppelgangers from a parallel universe. Here, good Kirk and Spock are distributed computing </a:t>
            </a:r>
            <a:r>
              <a:rPr lang="en-US" baseline="0" dirty="0" err="1" smtClean="0"/>
              <a:t>ethusiasts</a:t>
            </a:r>
            <a:r>
              <a:rPr lang="en-US" baseline="0" dirty="0" smtClean="0"/>
              <a:t>, and evil Kirk and Spock are blockchain fans (probably gun-toting libertarian kooks).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15</a:t>
            </a:fld>
            <a:endParaRPr lang="en-US" dirty="0"/>
          </a:p>
        </p:txBody>
      </p:sp>
    </p:spTree>
    <p:extLst>
      <p:ext uri="{BB962C8B-B14F-4D97-AF65-F5344CB8AC3E}">
        <p14:creationId xmlns:p14="http://schemas.microsoft.com/office/powerpoint/2010/main" val="2467442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blockchain universe</a:t>
            </a:r>
            <a:r>
              <a:rPr lang="en-US" baseline="0" dirty="0" smtClean="0"/>
              <a:t> needs to know about the DC universe because they have a history of getting it wrong, especially in the early days. Here is a small sample of epic technical fails some of which I’m sure any first-year DC graduate student would have been able to predict.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16</a:t>
            </a:fld>
            <a:endParaRPr lang="en-US" dirty="0"/>
          </a:p>
        </p:txBody>
      </p:sp>
    </p:spTree>
    <p:extLst>
      <p:ext uri="{BB962C8B-B14F-4D97-AF65-F5344CB8AC3E}">
        <p14:creationId xmlns:p14="http://schemas.microsoft.com/office/powerpoint/2010/main" val="2575542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other hand, we in the DC community are often far too interested in small performance games, esoteric models, esoteric variations on esoteric models, etc. If a chance comes, unbidden, to make a big impact on the world, we should seize it, or at least think about it seriously.</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17</a:t>
            </a:fld>
            <a:endParaRPr lang="en-US" dirty="0"/>
          </a:p>
        </p:txBody>
      </p:sp>
    </p:spTree>
    <p:extLst>
      <p:ext uri="{BB962C8B-B14F-4D97-AF65-F5344CB8AC3E}">
        <p14:creationId xmlns:p14="http://schemas.microsoft.com/office/powerpoint/2010/main" val="565852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18</a:t>
            </a:fld>
            <a:endParaRPr lang="en-US" dirty="0"/>
          </a:p>
        </p:txBody>
      </p:sp>
    </p:spTree>
    <p:extLst>
      <p:ext uri="{BB962C8B-B14F-4D97-AF65-F5344CB8AC3E}">
        <p14:creationId xmlns:p14="http://schemas.microsoft.com/office/powerpoint/2010/main" val="2194176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22</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23</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hard part about </a:t>
            </a:r>
            <a:r>
              <a:rPr lang="en-US" dirty="0" err="1" smtClean="0"/>
              <a:t>permissionless</a:t>
            </a:r>
            <a:r>
              <a:rPr lang="en-US" baseline="0" dirty="0" smtClean="0"/>
              <a:t> models is that you can’t do voting, because (unlike in real life) it is too easy to manufacture </a:t>
            </a:r>
            <a:r>
              <a:rPr lang="en-US" baseline="0" dirty="0" err="1" smtClean="0"/>
              <a:t>identites</a:t>
            </a:r>
            <a:r>
              <a:rPr lang="en-US" baseline="0" dirty="0" smtClean="0"/>
              <a:t> and have adversarial voters  overwhelm honest voters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26</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Bitcoin first came</a:t>
            </a:r>
            <a:r>
              <a:rPr lang="en-US" baseline="0" dirty="0" smtClean="0"/>
              <a:t> to many people’s attention when it turned out to powering Silk Road, a “dark web” site used to sell drugs, arms, and apparently even murder-for-hire.</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a:t>
            </a:fld>
            <a:endParaRPr lang="en-US" dirty="0"/>
          </a:p>
        </p:txBody>
      </p:sp>
    </p:spTree>
    <p:extLst>
      <p:ext uri="{BB962C8B-B14F-4D97-AF65-F5344CB8AC3E}">
        <p14:creationId xmlns:p14="http://schemas.microsoft.com/office/powerpoint/2010/main" val="1879400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relaxed nature of </a:t>
            </a:r>
            <a:r>
              <a:rPr lang="en-US" baseline="0" dirty="0" err="1" smtClean="0"/>
              <a:t>PoW</a:t>
            </a:r>
            <a:r>
              <a:rPr lang="en-US" baseline="0" dirty="0" smtClean="0"/>
              <a:t> consensus means that the blockchain is really a tree, with one leaf-to-root path representing the operations that happened. Except that the higher up in the tree, the more likely the operation is to be permanent, and the lower in the tree, the less likely. It is prudent to wait until an operation has been followed by several others before trusting its result.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32</a:t>
            </a:fld>
            <a:endParaRPr lang="en-US" dirty="0"/>
          </a:p>
        </p:txBody>
      </p:sp>
    </p:spTree>
    <p:extLst>
      <p:ext uri="{BB962C8B-B14F-4D97-AF65-F5344CB8AC3E}">
        <p14:creationId xmlns:p14="http://schemas.microsoft.com/office/powerpoint/2010/main" val="2542690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34</a:t>
            </a:fld>
            <a:endParaRPr lang="en-US" dirty="0"/>
          </a:p>
        </p:txBody>
      </p:sp>
    </p:spTree>
    <p:extLst>
      <p:ext uri="{BB962C8B-B14F-4D97-AF65-F5344CB8AC3E}">
        <p14:creationId xmlns:p14="http://schemas.microsoft.com/office/powerpoint/2010/main" val="1699932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42</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42</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43</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43</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44</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44</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45</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45</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46</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46</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47</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47</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48</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48</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49</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49</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Tabloid scandals and mysteries abound. Mt </a:t>
            </a:r>
            <a:r>
              <a:rPr lang="en-US" dirty="0" err="1" smtClean="0"/>
              <a:t>Gox</a:t>
            </a:r>
            <a:r>
              <a:rPr lang="en-US" dirty="0" smtClean="0"/>
              <a:t>, a Japanese site that acted as a bank for Bitcoin </a:t>
            </a:r>
            <a:r>
              <a:rPr lang="en-US" dirty="0" err="1" smtClean="0"/>
              <a:t>holdins</a:t>
            </a:r>
            <a:r>
              <a:rPr lang="en-US" dirty="0" smtClean="0"/>
              <a:t> seems to have “lost”, somehow,</a:t>
            </a:r>
            <a:r>
              <a:rPr lang="en-US" baseline="0" dirty="0" smtClean="0"/>
              <a:t> about $600 M of depositor’s money, all in Bitcoin. It has never been explained whether this money was stolen, whether the keys were simply lost, or whether something more complicated happened.</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4</a:t>
            </a:fld>
            <a:endParaRPr lang="en-US" dirty="0"/>
          </a:p>
        </p:txBody>
      </p:sp>
    </p:spTree>
    <p:extLst>
      <p:ext uri="{BB962C8B-B14F-4D97-AF65-F5344CB8AC3E}">
        <p14:creationId xmlns:p14="http://schemas.microsoft.com/office/powerpoint/2010/main" val="1367557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50</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50</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51</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51</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52</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52</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54</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54</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7AE5C6-5C2B-2241-899A-1DE6E1DFF546}" type="slidenum">
              <a:rPr lang="en-US" sz="1200"/>
              <a:pPr eaLnBrk="1" hangingPunct="1"/>
              <a:t>55</a:t>
            </a:fld>
            <a:endParaRPr lang="en-US" sz="1200"/>
          </a:p>
        </p:txBody>
      </p:sp>
      <p:sp>
        <p:nvSpPr>
          <p:cNvPr id="665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301B91B-686A-7544-BC81-9EFAA92FC5F4}" type="slidenum">
              <a:rPr lang="ar-SA" sz="1200">
                <a:solidFill>
                  <a:srgbClr val="0000FF"/>
                </a:solidFill>
                <a:latin typeface="Marlett" charset="0"/>
                <a:cs typeface="Arial" charset="0"/>
              </a:rPr>
              <a:pPr algn="r"/>
              <a:t>55</a:t>
            </a:fld>
            <a:endParaRPr lang="en-US" sz="1200">
              <a:solidFill>
                <a:srgbClr val="0000FF"/>
              </a:solidFill>
              <a:latin typeface="Marlett" charset="0"/>
            </a:endParaRPr>
          </a:p>
        </p:txBody>
      </p:sp>
      <p:sp>
        <p:nvSpPr>
          <p:cNvPr id="66563" name="Rectangle 2"/>
          <p:cNvSpPr>
            <a:spLocks noGrp="1" noRot="1" noChangeAspect="1" noChangeArrowheads="1" noTextEdit="1"/>
          </p:cNvSpPr>
          <p:nvPr>
            <p:ph type="sldImg"/>
          </p:nvPr>
        </p:nvSpPr>
        <p:spPr>
          <a:xfrm>
            <a:off x="1144588" y="685800"/>
            <a:ext cx="4572000" cy="3429000"/>
          </a:xfrm>
          <a:ln/>
        </p:spPr>
      </p:sp>
      <p:sp>
        <p:nvSpPr>
          <p:cNvPr id="665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eaLnBrk="1" hangingPunct="1"/>
            <a:endParaRPr lang="en-US">
              <a:latin typeface="Arial" charset="0"/>
            </a:endParaRPr>
          </a:p>
        </p:txBody>
      </p:sp>
    </p:spTree>
    <p:extLst>
      <p:ext uri="{BB962C8B-B14F-4D97-AF65-F5344CB8AC3E}">
        <p14:creationId xmlns:p14="http://schemas.microsoft.com/office/powerpoint/2010/main" val="626677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56</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57</a:t>
            </a:fld>
            <a:endParaRPr lang="en-US" dirty="0"/>
          </a:p>
        </p:txBody>
      </p:sp>
    </p:spTree>
    <p:extLst>
      <p:ext uri="{BB962C8B-B14F-4D97-AF65-F5344CB8AC3E}">
        <p14:creationId xmlns:p14="http://schemas.microsoft.com/office/powerpoint/2010/main" val="1861182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Cryptocurrencies also attract scammers, frauds, thieves, and ideologically-driven</a:t>
            </a:r>
            <a:r>
              <a:rPr lang="en-US" baseline="0" dirty="0" smtClean="0"/>
              <a:t> amateurs who either don’t understand or won’t follow know-your-customer and anti-money-laundering </a:t>
            </a:r>
            <a:r>
              <a:rPr lang="en-US" baseline="0" dirty="0" err="1" smtClean="0"/>
              <a:t>lawsy</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5</a:t>
            </a:fld>
            <a:endParaRPr lang="en-US" dirty="0"/>
          </a:p>
        </p:txBody>
      </p:sp>
    </p:spTree>
    <p:extLst>
      <p:ext uri="{BB962C8B-B14F-4D97-AF65-F5344CB8AC3E}">
        <p14:creationId xmlns:p14="http://schemas.microsoft.com/office/powerpoint/2010/main" val="2057570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sordid and tragic stories are not limited</a:t>
            </a:r>
            <a:r>
              <a:rPr lang="en-US" baseline="0" dirty="0" smtClean="0"/>
              <a:t> to Bitcoin, they seem to show up wherever cryptocurrencies come up.</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6</a:t>
            </a:fld>
            <a:endParaRPr lang="en-US" dirty="0"/>
          </a:p>
        </p:txBody>
      </p:sp>
    </p:spTree>
    <p:extLst>
      <p:ext uri="{BB962C8B-B14F-4D97-AF65-F5344CB8AC3E}">
        <p14:creationId xmlns:p14="http://schemas.microsoft.com/office/powerpoint/2010/main" val="3243148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a:t>
            </a:r>
            <a:r>
              <a:rPr lang="en-US" baseline="0" dirty="0" smtClean="0"/>
              <a:t> even a somewhat comical mysterious identity story. Let me be clear: technically, Bitcoin is a </a:t>
            </a:r>
            <a:r>
              <a:rPr lang="en-US" i="1" baseline="0" dirty="0" smtClean="0"/>
              <a:t>tour de force</a:t>
            </a:r>
            <a:r>
              <a:rPr lang="en-US" baseline="0" dirty="0" smtClean="0"/>
              <a:t>, a technically brilliant implementation of prior theoretical work. It was issued under the pseudonym “Satoshi </a:t>
            </a:r>
            <a:r>
              <a:rPr lang="en-US" baseline="0" dirty="0" err="1" smtClean="0"/>
              <a:t>Nakamoto</a:t>
            </a:r>
            <a:r>
              <a:rPr lang="en-US" baseline="0" dirty="0" smtClean="0"/>
              <a:t>”, and ever since then has been wildly curious about who he, she, or (most likely) they actually are. It doesn’t actually matter to SN actually is, but kind of like Anastasia, the lost Russian princess, pretenders show up from time to time, and the Internet just can’t get enough.</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7</a:t>
            </a:fld>
            <a:endParaRPr lang="en-US" dirty="0"/>
          </a:p>
        </p:txBody>
      </p:sp>
    </p:spTree>
    <p:extLst>
      <p:ext uri="{BB962C8B-B14F-4D97-AF65-F5344CB8AC3E}">
        <p14:creationId xmlns:p14="http://schemas.microsoft.com/office/powerpoint/2010/main" val="1106086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new research area for me, and I am still</a:t>
            </a:r>
            <a:r>
              <a:rPr lang="en-US" baseline="0" dirty="0" smtClean="0"/>
              <a:t> learning many things. I will say that in terms of sheer entertainment value, this beats the hell out of lock-free synchronization, and I conjecture you may feel the same way about, say, Bitcoin versus category theory.</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8</a:t>
            </a:fld>
            <a:endParaRPr lang="en-US" dirty="0"/>
          </a:p>
        </p:txBody>
      </p:sp>
    </p:spTree>
    <p:extLst>
      <p:ext uri="{BB962C8B-B14F-4D97-AF65-F5344CB8AC3E}">
        <p14:creationId xmlns:p14="http://schemas.microsoft.com/office/powerpoint/2010/main" val="3799999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now this keynote is about to change key. I am now going to be serious. This talk is not about Bitcoin, which I don’t think is nearly as interesting, at least in</a:t>
            </a:r>
            <a:r>
              <a:rPr lang="en-US" baseline="0" dirty="0" smtClean="0"/>
              <a:t> a scientific sense, as many people think. It’s entertaining, but not necessarily serious.</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10</a:t>
            </a:fld>
            <a:endParaRPr lang="en-US" dirty="0"/>
          </a:p>
        </p:txBody>
      </p:sp>
    </p:spTree>
    <p:extLst>
      <p:ext uri="{BB962C8B-B14F-4D97-AF65-F5344CB8AC3E}">
        <p14:creationId xmlns:p14="http://schemas.microsoft.com/office/powerpoint/2010/main" val="237603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Blockchain</a:t>
            </a:r>
            <a:r>
              <a:rPr lang="en-US" dirty="0" smtClean="0"/>
              <a:t>” is a generic term for the technology behind Bitcoin. The interesting thing about </a:t>
            </a:r>
            <a:r>
              <a:rPr lang="en-US" dirty="0" err="1" smtClean="0"/>
              <a:t>blockchains</a:t>
            </a:r>
            <a:r>
              <a:rPr lang="en-US" dirty="0" smtClean="0"/>
              <a:t> is that they can do many, many interesting,</a:t>
            </a:r>
            <a:r>
              <a:rPr lang="en-US" baseline="0" dirty="0" smtClean="0"/>
              <a:t> useful, and important things that have little or nothing to do with cryptocurrencies. We will review some of these applications, but in short, my opinion is that these other applications will have a pervasive effect on how we live, and it is important that we get it right</a:t>
            </a:r>
            <a:endParaRPr lang="en-US" dirty="0"/>
          </a:p>
        </p:txBody>
      </p:sp>
      <p:sp>
        <p:nvSpPr>
          <p:cNvPr id="4" name="Slide Number Placeholder 3"/>
          <p:cNvSpPr>
            <a:spLocks noGrp="1"/>
          </p:cNvSpPr>
          <p:nvPr>
            <p:ph type="sldNum" sz="quarter" idx="10"/>
          </p:nvPr>
        </p:nvSpPr>
        <p:spPr/>
        <p:txBody>
          <a:bodyPr/>
          <a:lstStyle/>
          <a:p>
            <a:pPr>
              <a:defRPr/>
            </a:pPr>
            <a:fld id="{75E391CA-9E48-4B39-8E28-288B1B68A629}" type="slidenum">
              <a:rPr lang="x-none" smtClean="0"/>
              <a:pPr>
                <a:defRPr/>
              </a:pPr>
              <a:t>11</a:t>
            </a:fld>
            <a:endParaRPr lang="en-US" dirty="0"/>
          </a:p>
        </p:txBody>
      </p:sp>
    </p:spTree>
    <p:extLst>
      <p:ext uri="{BB962C8B-B14F-4D97-AF65-F5344CB8AC3E}">
        <p14:creationId xmlns:p14="http://schemas.microsoft.com/office/powerpoint/2010/main" val="1861182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atin typeface="Arial" pitchFamily="34" charset="0"/>
                <a:cs typeface="Arial" pitchFamily="34" charset="0"/>
              </a:defRPr>
            </a:lvl1pPr>
          </a:lstStyle>
          <a:p>
            <a:pPr algn="ctr">
              <a:defRPr/>
            </a:pPr>
            <a:r>
              <a:rPr lang="en-US" dirty="0" smtClean="0"/>
              <a:t>PODC 2017</a:t>
            </a:r>
            <a:endParaRPr lang="en-US" dirty="0"/>
          </a:p>
        </p:txBody>
      </p:sp>
      <p:sp>
        <p:nvSpPr>
          <p:cNvPr id="5" name="Rectangle 6"/>
          <p:cNvSpPr>
            <a:spLocks noGrp="1" noChangeArrowheads="1"/>
          </p:cNvSpPr>
          <p:nvPr>
            <p:ph type="sldNum" sz="quarter" idx="11"/>
          </p:nvPr>
        </p:nvSpPr>
        <p:spPr>
          <a:ln/>
        </p:spPr>
        <p:txBody>
          <a:bodyPr/>
          <a:lstStyle>
            <a:lvl1pPr>
              <a:defRPr>
                <a:latin typeface="Arial" pitchFamily="34" charset="0"/>
                <a:cs typeface="Arial" pitchFamily="34" charset="0"/>
              </a:defRPr>
            </a:lvl1pPr>
          </a:lstStyle>
          <a:p>
            <a:pPr>
              <a:defRPr/>
            </a:pPr>
            <a:fld id="{C7B52C5F-E2F2-4C8A-AFD1-9591801048AB}" type="slidenum">
              <a:rPr lang="x-none"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F80FD05-A2A2-49C2-965F-F8B1EF26C2B8}" type="slidenum">
              <a:rPr lang="x-none"/>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157EACED-43FC-460F-AA91-0F85D2BFC560}" type="slidenum">
              <a:rPr lang="x-none"/>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vl1pPr>
          </a:lstStyle>
          <a:p>
            <a:pPr algn="ctr">
              <a:defRPr/>
            </a:pPr>
            <a:r>
              <a:rPr lang="en-US" dirty="0" smtClean="0"/>
              <a:t>PODC 2017</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FA8C595A-3CE5-48A7-A55E-633D7D1DD01A}" type="slidenum">
              <a:rPr lang="x-none" smtClean="0"/>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xfrm>
            <a:off x="2832100" y="6248400"/>
            <a:ext cx="3429000" cy="45720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9F7A7703-53B5-460B-9677-4399C5E1B4B0}" type="slidenum">
              <a:rPr lang="x-none"/>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28230822-17CC-4E98-B781-A8BB5709CDF3}" type="slidenum">
              <a:rPr lang="x-none"/>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xfrm>
            <a:off x="2832100" y="6248400"/>
            <a:ext cx="3429000" cy="457200"/>
          </a:xfrm>
          <a:prstGeom prst="rect">
            <a:avLst/>
          </a:prstGeom>
          <a:ln/>
        </p:spPr>
        <p:txBody>
          <a:bodyPr/>
          <a:lstStyle>
            <a:lvl1pPr>
              <a:defRPr/>
            </a:lvl1pPr>
          </a:lstStyle>
          <a:p>
            <a:pPr>
              <a:defRPr/>
            </a:pPr>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BEDCFF82-CB55-4025-9EA7-48B41C50499F}" type="slidenum">
              <a:rPr lang="x-none"/>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D65C4E5D-DA99-460E-9E68-E8A28959880C}" type="slidenum">
              <a:rPr lang="x-none"/>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6"/>
          <p:cNvSpPr>
            <a:spLocks noGrp="1" noChangeArrowheads="1"/>
          </p:cNvSpPr>
          <p:nvPr>
            <p:ph type="sldNum" sz="quarter" idx="11"/>
          </p:nvPr>
        </p:nvSpPr>
        <p:spPr>
          <a:ln/>
        </p:spPr>
        <p:txBody>
          <a:bodyPr/>
          <a:lstStyle>
            <a:lvl1pPr>
              <a:defRPr/>
            </a:lvl1pPr>
          </a:lstStyle>
          <a:p>
            <a:pPr>
              <a:defRPr/>
            </a:pPr>
            <a:fld id="{FE25F947-77F5-4CA6-8472-B4B2967773ED}" type="slidenum">
              <a:rPr lang="x-none"/>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B14E24EC-BF2A-41C3-A04C-BEBCAB3F3B52}" type="slidenum">
              <a:rPr lang="x-none"/>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xfrm>
            <a:off x="2832100" y="6248400"/>
            <a:ext cx="34290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47CF6DD7-D8BB-4A04-A265-F259B52B817E}" type="slidenum">
              <a:rPr lang="x-none"/>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34" charset="0"/>
                <a:cs typeface="Arial" pitchFamily="34" charset="0"/>
              </a:defRPr>
            </a:lvl1pPr>
          </a:lstStyle>
          <a:p>
            <a:pPr>
              <a:defRPr/>
            </a:pPr>
            <a:fld id="{4DB96C79-D440-44D4-82C0-3C5F2204A7EA}" type="slidenum">
              <a:rPr lang="x-none" smtClean="0"/>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0000FF"/>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rgbClr val="0000FF"/>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rgbClr val="0000FF"/>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5pPr>
      <a:lvl6pPr marL="2514600" indent="-228600" algn="l" rtl="0" eaLnBrk="0" fontAlgn="base" hangingPunct="0">
        <a:spcBef>
          <a:spcPct val="20000"/>
        </a:spcBef>
        <a:spcAft>
          <a:spcPct val="0"/>
        </a:spcAft>
        <a:buChar char="»"/>
        <a:defRPr sz="2000">
          <a:solidFill>
            <a:srgbClr val="0000FF"/>
          </a:solidFill>
          <a:latin typeface="+mn-lt"/>
        </a:defRPr>
      </a:lvl6pPr>
      <a:lvl7pPr marL="2971800" indent="-228600" algn="l" rtl="0" eaLnBrk="0" fontAlgn="base" hangingPunct="0">
        <a:spcBef>
          <a:spcPct val="20000"/>
        </a:spcBef>
        <a:spcAft>
          <a:spcPct val="0"/>
        </a:spcAft>
        <a:buChar char="»"/>
        <a:defRPr sz="2000">
          <a:solidFill>
            <a:srgbClr val="0000FF"/>
          </a:solidFill>
          <a:latin typeface="+mn-lt"/>
        </a:defRPr>
      </a:lvl7pPr>
      <a:lvl8pPr marL="3429000" indent="-228600" algn="l" rtl="0" eaLnBrk="0" fontAlgn="base" hangingPunct="0">
        <a:spcBef>
          <a:spcPct val="20000"/>
        </a:spcBef>
        <a:spcAft>
          <a:spcPct val="0"/>
        </a:spcAft>
        <a:buChar char="»"/>
        <a:defRPr sz="2000">
          <a:solidFill>
            <a:srgbClr val="0000FF"/>
          </a:solidFill>
          <a:latin typeface="+mn-lt"/>
        </a:defRPr>
      </a:lvl8pPr>
      <a:lvl9pPr marL="3886200" indent="-228600" algn="l" rtl="0" eaLnBrk="0" fontAlgn="base" hangingPunct="0">
        <a:spcBef>
          <a:spcPct val="20000"/>
        </a:spcBef>
        <a:spcAft>
          <a:spcPct val="0"/>
        </a:spcAft>
        <a:buChar char="»"/>
        <a:defRPr sz="2000">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32.jpe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 Id="rId14"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a:t>
            </a:fld>
            <a:endParaRPr lang="en-US" dirty="0"/>
          </a:p>
        </p:txBody>
      </p:sp>
      <p:sp>
        <p:nvSpPr>
          <p:cNvPr id="4" name="Footer Placeholder 3"/>
          <p:cNvSpPr>
            <a:spLocks noGrp="1"/>
          </p:cNvSpPr>
          <p:nvPr>
            <p:ph type="ftr" sz="quarter" idx="4294967295"/>
          </p:nvPr>
        </p:nvSpPr>
        <p:spPr>
          <a:xfrm>
            <a:off x="0" y="6248400"/>
            <a:ext cx="3429000" cy="457200"/>
          </a:xfrm>
          <a:prstGeom prst="rect">
            <a:avLst/>
          </a:prstGeom>
        </p:spPr>
        <p:txBody>
          <a:bodyPr/>
          <a:lstStyle/>
          <a:p>
            <a:pPr algn="ctr">
              <a:defRPr/>
            </a:pPr>
            <a:r>
              <a:rPr lang="en-US" smtClean="0"/>
              <a:t>LICS 2016</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62684">
            <a:off x="-474264" y="1123413"/>
            <a:ext cx="11500575" cy="7047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ular Callout 6"/>
          <p:cNvSpPr/>
          <p:nvPr/>
        </p:nvSpPr>
        <p:spPr bwMode="auto">
          <a:xfrm>
            <a:off x="3592647" y="2214880"/>
            <a:ext cx="2304649" cy="1900084"/>
          </a:xfrm>
          <a:prstGeom prst="wedgeRoundRectCallout">
            <a:avLst>
              <a:gd name="adj1" fmla="val 8147"/>
              <a:gd name="adj2" fmla="val 112417"/>
              <a:gd name="adj3" fmla="val 16667"/>
            </a:avLst>
          </a:prstGeom>
          <a:noFill/>
          <a:ln w="76200" cap="flat" cmpd="sng" algn="ctr">
            <a:solidFill>
              <a:srgbClr val="FF0000"/>
            </a:solidFill>
            <a:prstDash val="solid"/>
            <a:round/>
            <a:headEnd type="none" w="med" len="med"/>
            <a:tailEnd type="none" w="med" len="med"/>
          </a:ln>
          <a:effectLst/>
        </p:spPr>
        <p:txBody>
          <a:bodyPr rot="0" spcFirstLastPara="0" vertOverflow="overflow" horzOverflow="overflow" vert="horz" wrap="none" lIns="91440" tIns="45720" rIns="91440" bIns="45720" numCol="1" spcCol="0" rtlCol="0" fromWordArt="0" anchor="ctr" anchorCtr="1" forceAA="0" compatLnSpc="1">
            <a:prstTxWarp prst="textNoShape">
              <a:avLst/>
            </a:prstTxWarp>
            <a:no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sp>
        <p:nvSpPr>
          <p:cNvPr id="8" name="TextBox 7"/>
          <p:cNvSpPr txBox="1"/>
          <p:nvPr/>
        </p:nvSpPr>
        <p:spPr bwMode="auto">
          <a:xfrm>
            <a:off x="3527041" y="5517667"/>
            <a:ext cx="2435860"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smtClean="0">
                <a:solidFill>
                  <a:srgbClr val="FF0000"/>
                </a:solidFill>
                <a:latin typeface="Arial" pitchFamily="34" charset="0"/>
              </a:rPr>
              <a:t>Your speaker</a:t>
            </a:r>
            <a:endParaRPr lang="en-US" sz="2800" b="1" dirty="0">
              <a:solidFill>
                <a:srgbClr val="FF0000"/>
              </a:solidFill>
              <a:latin typeface="Arial" pitchFamily="34" charset="0"/>
            </a:endParaRPr>
          </a:p>
        </p:txBody>
      </p:sp>
    </p:spTree>
    <p:extLst>
      <p:ext uri="{BB962C8B-B14F-4D97-AF65-F5344CB8AC3E}">
        <p14:creationId xmlns:p14="http://schemas.microsoft.com/office/powerpoint/2010/main" val="984661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rgbClr val="FFFF00"/>
                </a:solidFill>
              </a:rPr>
              <a:t>This talk is not about Bitcoin</a:t>
            </a:r>
            <a:endParaRPr lang="en-US" dirty="0">
              <a:solidFill>
                <a:srgbClr val="FFFF00"/>
              </a:solidFill>
            </a:endParaRP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10</a:t>
            </a:fld>
            <a:endParaRPr lang="en-US" dirty="0"/>
          </a:p>
        </p:txBody>
      </p:sp>
    </p:spTree>
    <p:extLst>
      <p:ext uri="{BB962C8B-B14F-4D97-AF65-F5344CB8AC3E}">
        <p14:creationId xmlns:p14="http://schemas.microsoft.com/office/powerpoint/2010/main" val="226086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chemeClr val="bg1"/>
                </a:solidFill>
              </a:rPr>
              <a:t>This talk is not about Bitcoin</a:t>
            </a:r>
            <a:endParaRPr lang="en-US" dirty="0">
              <a:solidFill>
                <a:schemeClr val="bg1"/>
              </a:solidFill>
            </a:endParaRPr>
          </a:p>
        </p:txBody>
      </p:sp>
      <p:sp>
        <p:nvSpPr>
          <p:cNvPr id="4" name="Subtitle 3"/>
          <p:cNvSpPr>
            <a:spLocks noGrp="1"/>
          </p:cNvSpPr>
          <p:nvPr>
            <p:ph type="subTitle" idx="1"/>
          </p:nvPr>
        </p:nvSpPr>
        <p:spPr/>
        <p:txBody>
          <a:bodyPr/>
          <a:lstStyle/>
          <a:p>
            <a:r>
              <a:rPr lang="en-US" dirty="0" smtClean="0">
                <a:solidFill>
                  <a:srgbClr val="FFFF00"/>
                </a:solidFill>
              </a:rPr>
              <a:t>It’s about </a:t>
            </a:r>
            <a:r>
              <a:rPr lang="en-US" dirty="0" err="1" smtClean="0">
                <a:solidFill>
                  <a:srgbClr val="FFFF00"/>
                </a:solidFill>
              </a:rPr>
              <a:t>blockchains</a:t>
            </a:r>
            <a:r>
              <a:rPr lang="en-US" dirty="0" smtClean="0">
                <a:solidFill>
                  <a:srgbClr val="FFFF00"/>
                </a:solidFill>
              </a:rPr>
              <a:t>.</a:t>
            </a:r>
            <a:endParaRPr lang="en-US" dirty="0">
              <a:solidFill>
                <a:srgbClr val="FFFF00"/>
              </a:solidFill>
            </a:endParaRP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11</a:t>
            </a:fld>
            <a:endParaRPr lang="en-US" dirty="0"/>
          </a:p>
        </p:txBody>
      </p:sp>
    </p:spTree>
    <p:extLst>
      <p:ext uri="{BB962C8B-B14F-4D97-AF65-F5344CB8AC3E}">
        <p14:creationId xmlns:p14="http://schemas.microsoft.com/office/powerpoint/2010/main" val="2624411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chemeClr val="bg1"/>
                </a:solidFill>
              </a:rPr>
              <a:t>This talk is not about Bitcoin</a:t>
            </a:r>
            <a:endParaRPr lang="en-US" dirty="0">
              <a:solidFill>
                <a:schemeClr val="bg1"/>
              </a:solidFill>
            </a:endParaRPr>
          </a:p>
        </p:txBody>
      </p:sp>
      <p:sp>
        <p:nvSpPr>
          <p:cNvPr id="4" name="Subtitle 3"/>
          <p:cNvSpPr>
            <a:spLocks noGrp="1"/>
          </p:cNvSpPr>
          <p:nvPr>
            <p:ph type="subTitle" idx="1"/>
          </p:nvPr>
        </p:nvSpPr>
        <p:spPr>
          <a:xfrm>
            <a:off x="1371600" y="3886200"/>
            <a:ext cx="6400800" cy="724989"/>
          </a:xfrm>
        </p:spPr>
        <p:txBody>
          <a:bodyPr/>
          <a:lstStyle/>
          <a:p>
            <a:r>
              <a:rPr lang="en-US" dirty="0" smtClean="0">
                <a:solidFill>
                  <a:srgbClr val="FFFF00"/>
                </a:solidFill>
              </a:rPr>
              <a:t>It’s about </a:t>
            </a:r>
            <a:r>
              <a:rPr lang="en-US" dirty="0" err="1" smtClean="0">
                <a:solidFill>
                  <a:srgbClr val="FFFF00"/>
                </a:solidFill>
              </a:rPr>
              <a:t>blockchains</a:t>
            </a:r>
            <a:r>
              <a:rPr lang="en-US" dirty="0" smtClean="0">
                <a:solidFill>
                  <a:srgbClr val="FFFF00"/>
                </a:solidFill>
              </a:rPr>
              <a:t>.</a:t>
            </a:r>
            <a:endParaRPr lang="en-US" dirty="0">
              <a:solidFill>
                <a:srgbClr val="FFFF00"/>
              </a:solidFill>
            </a:endParaRP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12</a:t>
            </a:fld>
            <a:endParaRPr lang="en-US" dirty="0"/>
          </a:p>
        </p:txBody>
      </p:sp>
      <p:sp>
        <p:nvSpPr>
          <p:cNvPr id="6" name="Subtitle 3"/>
          <p:cNvSpPr txBox="1">
            <a:spLocks/>
          </p:cNvSpPr>
          <p:nvPr/>
        </p:nvSpPr>
        <p:spPr bwMode="auto">
          <a:xfrm rot="20975382">
            <a:off x="624840" y="4939937"/>
            <a:ext cx="7299960" cy="7249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rgbClr val="0000FF"/>
                </a:solidFill>
                <a:latin typeface="Arial" pitchFamily="34" charset="0"/>
                <a:ea typeface="+mn-ea"/>
                <a:cs typeface="Arial" pitchFamily="34" charset="0"/>
              </a:defRPr>
            </a:lvl1pPr>
            <a:lvl2pPr marL="457200" indent="0" algn="ctr" rtl="0" eaLnBrk="0" fontAlgn="base" hangingPunct="0">
              <a:spcBef>
                <a:spcPct val="20000"/>
              </a:spcBef>
              <a:spcAft>
                <a:spcPct val="0"/>
              </a:spcAft>
              <a:buNone/>
              <a:defRPr sz="2800">
                <a:solidFill>
                  <a:srgbClr val="0000FF"/>
                </a:solidFill>
                <a:latin typeface="Arial" pitchFamily="34" charset="0"/>
                <a:cs typeface="Arial" pitchFamily="34" charset="0"/>
              </a:defRPr>
            </a:lvl2pPr>
            <a:lvl3pPr marL="914400" indent="0" algn="ctr" rtl="0" eaLnBrk="0" fontAlgn="base" hangingPunct="0">
              <a:spcBef>
                <a:spcPct val="20000"/>
              </a:spcBef>
              <a:spcAft>
                <a:spcPct val="0"/>
              </a:spcAft>
              <a:buNone/>
              <a:defRPr sz="2400">
                <a:solidFill>
                  <a:srgbClr val="0000FF"/>
                </a:solidFill>
                <a:latin typeface="Arial" pitchFamily="34" charset="0"/>
                <a:cs typeface="Arial" pitchFamily="34" charset="0"/>
              </a:defRPr>
            </a:lvl3pPr>
            <a:lvl4pPr marL="1371600" indent="0" algn="ctr" rtl="0" eaLnBrk="0" fontAlgn="base" hangingPunct="0">
              <a:spcBef>
                <a:spcPct val="20000"/>
              </a:spcBef>
              <a:spcAft>
                <a:spcPct val="0"/>
              </a:spcAft>
              <a:buNone/>
              <a:defRPr sz="2000">
                <a:solidFill>
                  <a:srgbClr val="0000FF"/>
                </a:solidFill>
                <a:latin typeface="Arial" pitchFamily="34" charset="0"/>
                <a:cs typeface="Arial" pitchFamily="34" charset="0"/>
              </a:defRPr>
            </a:lvl4pPr>
            <a:lvl5pPr marL="1828800" indent="0" algn="ctr" rtl="0" eaLnBrk="0" fontAlgn="base" hangingPunct="0">
              <a:spcBef>
                <a:spcPct val="20000"/>
              </a:spcBef>
              <a:spcAft>
                <a:spcPct val="0"/>
              </a:spcAft>
              <a:buNone/>
              <a:defRPr sz="2000">
                <a:solidFill>
                  <a:srgbClr val="0000FF"/>
                </a:solidFill>
                <a:latin typeface="Arial" pitchFamily="34" charset="0"/>
                <a:cs typeface="Arial" pitchFamily="34" charset="0"/>
              </a:defRPr>
            </a:lvl5pPr>
            <a:lvl6pPr marL="2286000" indent="0" algn="ctr" rtl="0" eaLnBrk="0" fontAlgn="base" hangingPunct="0">
              <a:spcBef>
                <a:spcPct val="20000"/>
              </a:spcBef>
              <a:spcAft>
                <a:spcPct val="0"/>
              </a:spcAft>
              <a:buNone/>
              <a:defRPr sz="2000">
                <a:solidFill>
                  <a:srgbClr val="0000FF"/>
                </a:solidFill>
                <a:latin typeface="+mn-lt"/>
              </a:defRPr>
            </a:lvl6pPr>
            <a:lvl7pPr marL="2743200" indent="0" algn="ctr" rtl="0" eaLnBrk="0" fontAlgn="base" hangingPunct="0">
              <a:spcBef>
                <a:spcPct val="20000"/>
              </a:spcBef>
              <a:spcAft>
                <a:spcPct val="0"/>
              </a:spcAft>
              <a:buNone/>
              <a:defRPr sz="2000">
                <a:solidFill>
                  <a:srgbClr val="0000FF"/>
                </a:solidFill>
                <a:latin typeface="+mn-lt"/>
              </a:defRPr>
            </a:lvl7pPr>
            <a:lvl8pPr marL="3200400" indent="0" algn="ctr" rtl="0" eaLnBrk="0" fontAlgn="base" hangingPunct="0">
              <a:spcBef>
                <a:spcPct val="20000"/>
              </a:spcBef>
              <a:spcAft>
                <a:spcPct val="0"/>
              </a:spcAft>
              <a:buNone/>
              <a:defRPr sz="2000">
                <a:solidFill>
                  <a:srgbClr val="0000FF"/>
                </a:solidFill>
                <a:latin typeface="+mn-lt"/>
              </a:defRPr>
            </a:lvl8pPr>
            <a:lvl9pPr marL="3657600" indent="0" algn="ctr" rtl="0" eaLnBrk="0" fontAlgn="base" hangingPunct="0">
              <a:spcBef>
                <a:spcPct val="20000"/>
              </a:spcBef>
              <a:spcAft>
                <a:spcPct val="0"/>
              </a:spcAft>
              <a:buNone/>
              <a:defRPr sz="2000">
                <a:solidFill>
                  <a:srgbClr val="0000FF"/>
                </a:solidFill>
                <a:latin typeface="+mn-lt"/>
              </a:defRPr>
            </a:lvl9pPr>
          </a:lstStyle>
          <a:p>
            <a:r>
              <a:rPr lang="en-US" kern="0" dirty="0" smtClean="0">
                <a:solidFill>
                  <a:srgbClr val="FF0066"/>
                </a:solidFill>
              </a:rPr>
              <a:t>And why this area cries out for attention from the PODC community</a:t>
            </a:r>
            <a:endParaRPr lang="en-US" kern="0" dirty="0">
              <a:solidFill>
                <a:srgbClr val="FF0066"/>
              </a:solidFill>
            </a:endParaRPr>
          </a:p>
        </p:txBody>
      </p:sp>
    </p:spTree>
    <p:extLst>
      <p:ext uri="{BB962C8B-B14F-4D97-AF65-F5344CB8AC3E}">
        <p14:creationId xmlns:p14="http://schemas.microsoft.com/office/powerpoint/2010/main" val="1944416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13</a:t>
            </a:fld>
            <a:endParaRPr lang="en-US" dirty="0"/>
          </a:p>
        </p:txBody>
      </p:sp>
      <p:sp>
        <p:nvSpPr>
          <p:cNvPr id="4" name="Footer Placeholder 3"/>
          <p:cNvSpPr>
            <a:spLocks noGrp="1"/>
          </p:cNvSpPr>
          <p:nvPr>
            <p:ph type="ftr" sz="quarter" idx="4294967295"/>
          </p:nvPr>
        </p:nvSpPr>
        <p:spPr>
          <a:xfrm>
            <a:off x="0" y="6248400"/>
            <a:ext cx="3429000" cy="457200"/>
          </a:xfrm>
          <a:prstGeom prst="rect">
            <a:avLst/>
          </a:prstGeom>
        </p:spPr>
        <p:txBody>
          <a:bodyPr/>
          <a:lstStyle/>
          <a:p>
            <a:pPr algn="ctr">
              <a:defRPr/>
            </a:pPr>
            <a:r>
              <a:rPr lang="en-US" smtClean="0"/>
              <a:t>PODC 2017</a:t>
            </a:r>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43304">
            <a:off x="856682" y="574723"/>
            <a:ext cx="7634612" cy="9525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369585" y="926704"/>
            <a:ext cx="6285601" cy="954107"/>
          </a:xfrm>
          <a:prstGeom prst="rect">
            <a:avLst/>
          </a:prstGeom>
          <a:solidFill>
            <a:schemeClr val="tx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Real innovation usually intrudes from outside a community …</a:t>
            </a:r>
          </a:p>
        </p:txBody>
      </p:sp>
      <p:sp>
        <p:nvSpPr>
          <p:cNvPr id="8" name="TextBox 7"/>
          <p:cNvSpPr txBox="1"/>
          <p:nvPr/>
        </p:nvSpPr>
        <p:spPr bwMode="auto">
          <a:xfrm>
            <a:off x="1880886" y="2540537"/>
            <a:ext cx="6285601" cy="954107"/>
          </a:xfrm>
          <a:prstGeom prst="rect">
            <a:avLst/>
          </a:prstGeom>
          <a:solidFill>
            <a:schemeClr val="tx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This paper probably would have been rejected from PODC 2008</a:t>
            </a:r>
          </a:p>
        </p:txBody>
      </p:sp>
      <p:sp>
        <p:nvSpPr>
          <p:cNvPr id="9" name="TextBox 8"/>
          <p:cNvSpPr txBox="1"/>
          <p:nvPr/>
        </p:nvSpPr>
        <p:spPr bwMode="auto">
          <a:xfrm>
            <a:off x="369585" y="4154370"/>
            <a:ext cx="5853415" cy="523220"/>
          </a:xfrm>
          <a:prstGeom prst="rect">
            <a:avLst/>
          </a:prstGeom>
          <a:solidFill>
            <a:schemeClr val="tx1"/>
          </a:solidFill>
          <a:ln w="76200">
            <a:solidFill>
              <a:srgbClr val="0000FF"/>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Now multi-billion dollar industry</a:t>
            </a:r>
          </a:p>
        </p:txBody>
      </p:sp>
      <p:sp>
        <p:nvSpPr>
          <p:cNvPr id="10" name="TextBox 9"/>
          <p:cNvSpPr txBox="1"/>
          <p:nvPr/>
        </p:nvSpPr>
        <p:spPr bwMode="auto">
          <a:xfrm>
            <a:off x="2313072" y="5337315"/>
            <a:ext cx="5853415" cy="954107"/>
          </a:xfrm>
          <a:prstGeom prst="rect">
            <a:avLst/>
          </a:prstGeom>
          <a:solidFill>
            <a:schemeClr val="tx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How to understand this from a PODC-centric perspective?</a:t>
            </a:r>
          </a:p>
        </p:txBody>
      </p:sp>
    </p:spTree>
    <p:extLst>
      <p:ext uri="{BB962C8B-B14F-4D97-AF65-F5344CB8AC3E}">
        <p14:creationId xmlns:p14="http://schemas.microsoft.com/office/powerpoint/2010/main" val="2198282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14</a:t>
            </a:fld>
            <a:endParaRPr lang="en-US" dirty="0"/>
          </a:p>
        </p:txBody>
      </p:sp>
      <p:sp>
        <p:nvSpPr>
          <p:cNvPr id="2" name="AutoShape 2" descr="Image result for superman bizarro wor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Image result for alternate uni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289" y="177404"/>
            <a:ext cx="5369423" cy="71377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307975" y="177404"/>
            <a:ext cx="6042039" cy="954107"/>
          </a:xfrm>
          <a:prstGeom prst="rect">
            <a:avLst/>
          </a:prstGeom>
          <a:solidFill>
            <a:schemeClr val="tx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Distributed Computing vs Blockchain</a:t>
            </a:r>
            <a:endParaRPr lang="en-US" sz="2800" dirty="0">
              <a:solidFill>
                <a:schemeClr val="bg1"/>
              </a:solidFill>
              <a:latin typeface="Arial" panose="020B0604020202020204" pitchFamily="34" charset="0"/>
              <a:cs typeface="Arial" panose="020B0604020202020204" pitchFamily="34" charset="0"/>
            </a:endParaRPr>
          </a:p>
          <a:p>
            <a:pPr algn="ctr"/>
            <a:r>
              <a:rPr lang="en-US" sz="2800" dirty="0" smtClean="0">
                <a:solidFill>
                  <a:schemeClr val="bg1"/>
                </a:solidFill>
                <a:latin typeface="Arial" panose="020B0604020202020204" pitchFamily="34" charset="0"/>
                <a:cs typeface="Arial" panose="020B0604020202020204" pitchFamily="34" charset="0"/>
              </a:rPr>
              <a:t>best understood as ….</a:t>
            </a:r>
          </a:p>
        </p:txBody>
      </p:sp>
      <p:sp>
        <p:nvSpPr>
          <p:cNvPr id="8" name="TextBox 7"/>
          <p:cNvSpPr txBox="1"/>
          <p:nvPr/>
        </p:nvSpPr>
        <p:spPr bwMode="auto">
          <a:xfrm rot="20410692">
            <a:off x="269390" y="3484691"/>
            <a:ext cx="4732321" cy="523220"/>
          </a:xfrm>
          <a:prstGeom prst="rect">
            <a:avLst/>
          </a:prstGeom>
          <a:solidFill>
            <a:schemeClr val="tx1"/>
          </a:solidFill>
          <a:ln w="76200">
            <a:solidFill>
              <a:srgbClr val="FF0066"/>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Consensus vs Proof of Work</a:t>
            </a:r>
          </a:p>
        </p:txBody>
      </p:sp>
      <p:sp>
        <p:nvSpPr>
          <p:cNvPr id="9" name="TextBox 8"/>
          <p:cNvSpPr txBox="1"/>
          <p:nvPr/>
        </p:nvSpPr>
        <p:spPr bwMode="auto">
          <a:xfrm rot="528681">
            <a:off x="2593809" y="4950261"/>
            <a:ext cx="6599885" cy="523220"/>
          </a:xfrm>
          <a:prstGeom prst="rect">
            <a:avLst/>
          </a:prstGeom>
          <a:solidFill>
            <a:schemeClr val="tx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Concurrent objects vs “Smart Contracts”</a:t>
            </a:r>
          </a:p>
        </p:txBody>
      </p:sp>
    </p:spTree>
    <p:extLst>
      <p:ext uri="{BB962C8B-B14F-4D97-AF65-F5344CB8AC3E}">
        <p14:creationId xmlns:p14="http://schemas.microsoft.com/office/powerpoint/2010/main" val="3363173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15</a:t>
            </a:fld>
            <a:endParaRPr lang="en-US" dirty="0"/>
          </a:p>
        </p:txBody>
      </p:sp>
      <p:pic>
        <p:nvPicPr>
          <p:cNvPr id="4098" name="Picture 2" descr="http://daddytypes.com/archive/evil_kirk_spo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528" y="1530033"/>
            <a:ext cx="8338944" cy="379793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1212746" y="287460"/>
            <a:ext cx="1996440" cy="919401"/>
          </a:xfrm>
          <a:prstGeom prst="wedgeRoundRectCallout">
            <a:avLst>
              <a:gd name="adj1" fmla="val -222"/>
              <a:gd name="adj2" fmla="val 105597"/>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Distributed Computing!</a:t>
            </a:r>
          </a:p>
        </p:txBody>
      </p:sp>
      <p:sp>
        <p:nvSpPr>
          <p:cNvPr id="5" name="Rounded Rectangular Callout 4"/>
          <p:cNvSpPr/>
          <p:nvPr/>
        </p:nvSpPr>
        <p:spPr bwMode="auto">
          <a:xfrm>
            <a:off x="6745032" y="491771"/>
            <a:ext cx="1996440" cy="510778"/>
          </a:xfrm>
          <a:prstGeom prst="wedgeRoundRectCallout">
            <a:avLst>
              <a:gd name="adj1" fmla="val -59382"/>
              <a:gd name="adj2" fmla="val 218479"/>
              <a:gd name="adj3" fmla="val 16667"/>
            </a:avLst>
          </a:prstGeom>
          <a:solidFill>
            <a:srgbClr val="FFFF00"/>
          </a:solidFill>
          <a:ln w="38100" cap="flat" cmpd="sng" algn="ctr">
            <a:solidFill>
              <a:srgbClr val="FFFF00"/>
            </a:solidFill>
            <a:prstDash val="solid"/>
            <a:round/>
            <a:headEnd type="none" w="med" len="med"/>
            <a:tailEnd type="none" w="med" len="med"/>
          </a:ln>
          <a:effectLst>
            <a:glow rad="101600">
              <a:srgbClr val="FFFF00">
                <a:alpha val="6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Blockchain!</a:t>
            </a:r>
          </a:p>
        </p:txBody>
      </p:sp>
      <p:sp>
        <p:nvSpPr>
          <p:cNvPr id="6" name="TextBox 5"/>
          <p:cNvSpPr txBox="1"/>
          <p:nvPr/>
        </p:nvSpPr>
        <p:spPr bwMode="auto">
          <a:xfrm>
            <a:off x="92249" y="4008120"/>
            <a:ext cx="8959504"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0066"/>
                </a:solidFill>
                <a:latin typeface="Arial" panose="020B0604020202020204" pitchFamily="34" charset="0"/>
                <a:cs typeface="Arial" panose="020B0604020202020204" pitchFamily="34" charset="0"/>
              </a:rPr>
              <a:t>What do these communities have to say to each other?</a:t>
            </a:r>
            <a:endParaRPr lang="en-US" sz="2800" dirty="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31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64353">
            <a:off x="625474" y="-936626"/>
            <a:ext cx="7897655" cy="929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22453">
            <a:off x="2295524" y="3025774"/>
            <a:ext cx="7658582" cy="837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16</a:t>
            </a:fld>
            <a:endParaRPr lang="en-US" dirty="0"/>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32354">
            <a:off x="-174626" y="4109209"/>
            <a:ext cx="8601151"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471132" y="282276"/>
            <a:ext cx="8201737"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The Blockchain Universe’s attempt to re-invent distributed computing did not always go well …</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228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17</a:t>
            </a:fld>
            <a:endParaRPr lang="en-US" dirty="0"/>
          </a:p>
        </p:txBody>
      </p:sp>
      <p:pic>
        <p:nvPicPr>
          <p:cNvPr id="7173" name="Picture 5" descr="http://www.websophist.com/Beaver_HooverDam_MyDesig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961120" cy="77513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471131" y="5903893"/>
            <a:ext cx="8201737"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The Distributed Computing Universe’ </a:t>
            </a:r>
            <a:r>
              <a:rPr lang="en-US" sz="2800" dirty="0">
                <a:solidFill>
                  <a:srgbClr val="FFFF00"/>
                </a:solidFill>
                <a:latin typeface="Arial" panose="020B0604020202020204" pitchFamily="34" charset="0"/>
                <a:cs typeface="Arial" panose="020B0604020202020204" pitchFamily="34" charset="0"/>
              </a:rPr>
              <a:t>s </a:t>
            </a:r>
            <a:r>
              <a:rPr lang="en-US" sz="2800" dirty="0" smtClean="0">
                <a:solidFill>
                  <a:srgbClr val="FFFF00"/>
                </a:solidFill>
                <a:latin typeface="Arial" panose="020B0604020202020204" pitchFamily="34" charset="0"/>
                <a:cs typeface="Arial" panose="020B0604020202020204" pitchFamily="34" charset="0"/>
              </a:rPr>
              <a:t>bid for respect and influence sometimes fell short …</a:t>
            </a:r>
            <a:endParaRPr lang="en-US" sz="2800"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bwMode="auto">
          <a:xfrm>
            <a:off x="273011" y="232083"/>
            <a:ext cx="361318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On the other hand …</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69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FFFF00"/>
                </a:solidFill>
              </a:rPr>
              <a:t>Abstraction:</a:t>
            </a:r>
            <a:br>
              <a:rPr lang="en-US" dirty="0" smtClean="0">
                <a:solidFill>
                  <a:srgbClr val="FFFF00"/>
                </a:solidFill>
              </a:rPr>
            </a:br>
            <a:r>
              <a:rPr lang="en-US" dirty="0" smtClean="0">
                <a:solidFill>
                  <a:srgbClr val="FFFF00"/>
                </a:solidFill>
              </a:rPr>
              <a:t>Distributed Ledger</a:t>
            </a:r>
            <a:endParaRPr lang="en-US" dirty="0">
              <a:solidFill>
                <a:srgbClr val="FFFF00"/>
              </a:solidFill>
            </a:endParaRP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18</a:t>
            </a:fld>
            <a:endParaRPr lang="en-US" dirty="0"/>
          </a:p>
        </p:txBody>
      </p:sp>
      <p:pic>
        <p:nvPicPr>
          <p:cNvPr id="14338" name="Picture 2" descr="http://www.principlesofaccounting.com/chapter2/cashgenledg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22" y="2049463"/>
            <a:ext cx="8768078" cy="37995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rot="20795843">
            <a:off x="1033709" y="3063123"/>
            <a:ext cx="4681090" cy="523220"/>
          </a:xfrm>
          <a:prstGeom prst="rect">
            <a:avLst/>
          </a:prstGeom>
          <a:solidFill>
            <a:schemeClr val="bg1">
              <a:alpha val="79999"/>
            </a:schemeClr>
          </a:solidFill>
          <a:ln w="381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smtClean="0">
                <a:solidFill>
                  <a:schemeClr val="tx1"/>
                </a:solidFill>
                <a:latin typeface="Arial" pitchFamily="34" charset="0"/>
              </a:rPr>
              <a:t>Append-only list of events</a:t>
            </a:r>
            <a:endParaRPr lang="en-US" sz="2800" b="1" dirty="0">
              <a:solidFill>
                <a:schemeClr val="tx1"/>
              </a:solidFill>
              <a:latin typeface="Arial" pitchFamily="34" charset="0"/>
            </a:endParaRPr>
          </a:p>
        </p:txBody>
      </p:sp>
      <p:sp>
        <p:nvSpPr>
          <p:cNvPr id="6" name="TextBox 5"/>
          <p:cNvSpPr txBox="1"/>
          <p:nvPr/>
        </p:nvSpPr>
        <p:spPr bwMode="auto">
          <a:xfrm rot="722109">
            <a:off x="4378317" y="3716106"/>
            <a:ext cx="3081293" cy="523220"/>
          </a:xfrm>
          <a:prstGeom prst="rect">
            <a:avLst/>
          </a:prstGeom>
          <a:solidFill>
            <a:schemeClr val="bg1">
              <a:alpha val="79999"/>
            </a:schemeClr>
          </a:solidFill>
          <a:ln w="381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smtClean="0">
                <a:solidFill>
                  <a:schemeClr val="tx1"/>
                </a:solidFill>
                <a:latin typeface="Arial" pitchFamily="34" charset="0"/>
              </a:rPr>
              <a:t>Not just financial</a:t>
            </a:r>
            <a:endParaRPr lang="en-US" sz="2800" b="1" dirty="0">
              <a:solidFill>
                <a:schemeClr val="tx1"/>
              </a:solidFill>
              <a:latin typeface="Arial" pitchFamily="34" charset="0"/>
            </a:endParaRPr>
          </a:p>
        </p:txBody>
      </p:sp>
      <p:sp>
        <p:nvSpPr>
          <p:cNvPr id="8" name="TextBox 7"/>
          <p:cNvSpPr txBox="1"/>
          <p:nvPr/>
        </p:nvSpPr>
        <p:spPr bwMode="auto">
          <a:xfrm rot="21406428">
            <a:off x="906514" y="4293210"/>
            <a:ext cx="5001690" cy="523220"/>
          </a:xfrm>
          <a:prstGeom prst="rect">
            <a:avLst/>
          </a:prstGeom>
          <a:solidFill>
            <a:schemeClr val="bg1">
              <a:alpha val="79999"/>
            </a:schemeClr>
          </a:solidFill>
          <a:ln w="381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smtClean="0">
                <a:solidFill>
                  <a:srgbClr val="FFC000"/>
                </a:solidFill>
                <a:latin typeface="Arial" pitchFamily="34" charset="0"/>
              </a:rPr>
              <a:t>Everyone agrees on content</a:t>
            </a:r>
            <a:endParaRPr lang="en-US" sz="2800" b="1" dirty="0">
              <a:solidFill>
                <a:srgbClr val="FFC000"/>
              </a:solidFill>
              <a:latin typeface="Arial" pitchFamily="34" charset="0"/>
            </a:endParaRPr>
          </a:p>
        </p:txBody>
      </p:sp>
      <p:sp>
        <p:nvSpPr>
          <p:cNvPr id="9" name="TextBox 8"/>
          <p:cNvSpPr txBox="1"/>
          <p:nvPr/>
        </p:nvSpPr>
        <p:spPr bwMode="auto">
          <a:xfrm rot="579078">
            <a:off x="4295614" y="4948587"/>
            <a:ext cx="2615396" cy="523220"/>
          </a:xfrm>
          <a:prstGeom prst="rect">
            <a:avLst/>
          </a:prstGeom>
          <a:solidFill>
            <a:schemeClr val="bg1">
              <a:alpha val="79999"/>
            </a:schemeClr>
          </a:solidFill>
          <a:ln w="381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b="1" dirty="0" smtClean="0">
                <a:solidFill>
                  <a:schemeClr val="accent1">
                    <a:lumMod val="75000"/>
                  </a:schemeClr>
                </a:solidFill>
                <a:latin typeface="Arial" pitchFamily="34" charset="0"/>
              </a:rPr>
              <a:t>Tamper-proof!</a:t>
            </a:r>
            <a:endParaRPr lang="en-US" sz="2800" b="1" dirty="0">
              <a:solidFill>
                <a:schemeClr val="accent1">
                  <a:lumMod val="75000"/>
                </a:schemeClr>
              </a:solidFill>
              <a:latin typeface="Arial" pitchFamily="34" charset="0"/>
            </a:endParaRPr>
          </a:p>
        </p:txBody>
      </p:sp>
    </p:spTree>
    <p:extLst>
      <p:ext uri="{BB962C8B-B14F-4D97-AF65-F5344CB8AC3E}">
        <p14:creationId xmlns:p14="http://schemas.microsoft.com/office/powerpoint/2010/main" val="1169285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19</a:t>
            </a:fld>
            <a:endParaRPr lang="en-US" dirty="0"/>
          </a:p>
        </p:txBody>
      </p:sp>
      <p:pic>
        <p:nvPicPr>
          <p:cNvPr id="4098" name="Picture 2" descr="http://daddytypes.com/archive/evil_kirk_sp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28" y="1530033"/>
            <a:ext cx="8338944" cy="379793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bwMode="auto">
          <a:xfrm>
            <a:off x="214526" y="494672"/>
            <a:ext cx="4357474" cy="510778"/>
          </a:xfrm>
          <a:prstGeom prst="wedgeRoundRectCallout">
            <a:avLst>
              <a:gd name="adj1" fmla="val -9010"/>
              <a:gd name="adj2" fmla="val 135434"/>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Universal Construction</a:t>
            </a:r>
          </a:p>
        </p:txBody>
      </p:sp>
      <p:sp>
        <p:nvSpPr>
          <p:cNvPr id="6" name="Rounded Rectangular Callout 5"/>
          <p:cNvSpPr/>
          <p:nvPr/>
        </p:nvSpPr>
        <p:spPr bwMode="auto">
          <a:xfrm>
            <a:off x="3676670" y="1005450"/>
            <a:ext cx="2254354" cy="510778"/>
          </a:xfrm>
          <a:prstGeom prst="wedgeRoundRectCallout">
            <a:avLst>
              <a:gd name="adj1" fmla="val -57007"/>
              <a:gd name="adj2" fmla="val 189140"/>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chemeClr val="bg1"/>
                </a:solidFill>
                <a:latin typeface="Arial" panose="020B0604020202020204" pitchFamily="34" charset="0"/>
                <a:cs typeface="Arial" panose="020B0604020202020204" pitchFamily="34" charset="0"/>
              </a:rPr>
              <a:t>&amp; Consensus</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
        <p:nvSpPr>
          <p:cNvPr id="7" name="Rounded Rectangular Callout 6"/>
          <p:cNvSpPr/>
          <p:nvPr/>
        </p:nvSpPr>
        <p:spPr bwMode="auto">
          <a:xfrm>
            <a:off x="5394960" y="5772251"/>
            <a:ext cx="2895600" cy="510778"/>
          </a:xfrm>
          <a:prstGeom prst="wedgeRoundRectCallout">
            <a:avLst>
              <a:gd name="adj1" fmla="val 15708"/>
              <a:gd name="adj2" fmla="val -634357"/>
              <a:gd name="adj3" fmla="val 16667"/>
            </a:avLst>
          </a:prstGeom>
          <a:solidFill>
            <a:srgbClr val="FFFF00"/>
          </a:solidFill>
          <a:ln w="38100" cap="flat" cmpd="sng" algn="ctr">
            <a:solidFill>
              <a:srgbClr val="FFFF00"/>
            </a:solidFill>
            <a:prstDash val="solid"/>
            <a:round/>
            <a:headEnd type="none" w="med" len="med"/>
            <a:tailEnd type="none" w="med" len="med"/>
          </a:ln>
          <a:effectLst>
            <a:glow rad="101600">
              <a:srgbClr val="FFFF00">
                <a:alpha val="6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&amp; Proof of Work</a:t>
            </a:r>
          </a:p>
        </p:txBody>
      </p:sp>
      <p:sp>
        <p:nvSpPr>
          <p:cNvPr id="5" name="Rounded Rectangular Callout 4"/>
          <p:cNvSpPr/>
          <p:nvPr/>
        </p:nvSpPr>
        <p:spPr bwMode="auto">
          <a:xfrm>
            <a:off x="3398520" y="5396104"/>
            <a:ext cx="1996440" cy="510778"/>
          </a:xfrm>
          <a:prstGeom prst="wedgeRoundRectCallout">
            <a:avLst>
              <a:gd name="adj1" fmla="val 80694"/>
              <a:gd name="adj2" fmla="val -586618"/>
              <a:gd name="adj3" fmla="val 16667"/>
            </a:avLst>
          </a:prstGeom>
          <a:solidFill>
            <a:srgbClr val="FFFF00"/>
          </a:solidFill>
          <a:ln w="38100" cap="flat" cmpd="sng" algn="ctr">
            <a:solidFill>
              <a:srgbClr val="FFFF00"/>
            </a:solidFill>
            <a:prstDash val="solid"/>
            <a:round/>
            <a:headEnd type="none" w="med" len="med"/>
            <a:tailEnd type="none" w="med" len="med"/>
          </a:ln>
          <a:effectLst>
            <a:glow rad="101600">
              <a:srgbClr val="FFFF00">
                <a:alpha val="6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Blockchain</a:t>
            </a:r>
          </a:p>
        </p:txBody>
      </p:sp>
    </p:spTree>
    <p:extLst>
      <p:ext uri="{BB962C8B-B14F-4D97-AF65-F5344CB8AC3E}">
        <p14:creationId xmlns:p14="http://schemas.microsoft.com/office/powerpoint/2010/main" val="74285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a:t>
            </a:fld>
            <a:endParaRPr lang="en-US" dirty="0"/>
          </a:p>
        </p:txBody>
      </p:sp>
      <p:pic>
        <p:nvPicPr>
          <p:cNvPr id="9218" name="Picture 2" descr="http://www.bitplutos.com/wp-content/uploads/2015/04/23bt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922" y="-81506"/>
            <a:ext cx="11565844" cy="69395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bwMode="auto">
          <a:xfrm>
            <a:off x="1251063" y="1256020"/>
            <a:ext cx="409920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Bitcoin is in the news ….</a:t>
            </a:r>
            <a:endParaRPr lang="en-US" sz="2800"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a:off x="2483576" y="4513570"/>
            <a:ext cx="611738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and I, for one, just can’t look away …</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793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20</a:t>
            </a:fld>
            <a:endParaRPr lang="en-US" dirty="0"/>
          </a:p>
        </p:txBody>
      </p:sp>
      <p:pic>
        <p:nvPicPr>
          <p:cNvPr id="11268" name="Picture 4" descr="https://www.carrier.co.uk/media/5634648/mark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532302" y="497860"/>
            <a:ext cx="462177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err="1" smtClean="0">
                <a:solidFill>
                  <a:srgbClr val="FFFF00"/>
                </a:solidFill>
                <a:latin typeface="Arial" panose="020B0604020202020204" pitchFamily="34" charset="0"/>
                <a:cs typeface="Arial" panose="020B0604020202020204" pitchFamily="34" charset="0"/>
              </a:rPr>
              <a:t>Permissionless</a:t>
            </a:r>
            <a:r>
              <a:rPr lang="en-US" sz="2800" dirty="0" smtClean="0">
                <a:solidFill>
                  <a:srgbClr val="FFFF00"/>
                </a:solidFill>
                <a:latin typeface="Arial" panose="020B0604020202020204" pitchFamily="34" charset="0"/>
                <a:cs typeface="Arial" panose="020B0604020202020204" pitchFamily="34" charset="0"/>
              </a:rPr>
              <a:t> </a:t>
            </a:r>
            <a:r>
              <a:rPr lang="en-US" sz="2800" dirty="0" err="1" smtClean="0">
                <a:solidFill>
                  <a:srgbClr val="FFFF00"/>
                </a:solidFill>
                <a:latin typeface="Arial" panose="020B0604020202020204" pitchFamily="34" charset="0"/>
                <a:cs typeface="Arial" panose="020B0604020202020204" pitchFamily="34" charset="0"/>
              </a:rPr>
              <a:t>Blockchains</a:t>
            </a:r>
            <a:endParaRPr lang="en-US" sz="2800"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bwMode="auto">
          <a:xfrm rot="20924493">
            <a:off x="321516" y="1702884"/>
            <a:ext cx="3844322"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Anyone can participate</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rot="907652">
            <a:off x="2323023" y="2662936"/>
            <a:ext cx="542328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Rewards &amp; punishments up-front</a:t>
            </a:r>
            <a:endParaRPr lang="en-US" sz="2800"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rot="20886489">
            <a:off x="185858" y="3623133"/>
            <a:ext cx="3304110"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No central authority</a:t>
            </a:r>
            <a:endParaRPr lang="en-US" sz="2800"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bwMode="auto">
          <a:xfrm>
            <a:off x="1569425" y="5983906"/>
            <a:ext cx="6005170"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Cryptocurrencies are </a:t>
            </a:r>
            <a:r>
              <a:rPr lang="en-US" sz="2800" dirty="0" err="1" smtClean="0">
                <a:solidFill>
                  <a:srgbClr val="FFFF00"/>
                </a:solidFill>
                <a:latin typeface="Arial" panose="020B0604020202020204" pitchFamily="34" charset="0"/>
                <a:cs typeface="Arial" panose="020B0604020202020204" pitchFamily="34" charset="0"/>
              </a:rPr>
              <a:t>permissionless</a:t>
            </a:r>
            <a:endParaRPr lang="en-US" sz="2800" dirty="0">
              <a:solidFill>
                <a:srgbClr val="FFFF00"/>
              </a:solidFill>
              <a:latin typeface="Arial" panose="020B0604020202020204" pitchFamily="34" charset="0"/>
              <a:cs typeface="Arial" panose="020B0604020202020204" pitchFamily="34" charset="0"/>
            </a:endParaRPr>
          </a:p>
        </p:txBody>
      </p:sp>
      <p:grpSp>
        <p:nvGrpSpPr>
          <p:cNvPr id="10" name="Group 9"/>
          <p:cNvGrpSpPr/>
          <p:nvPr/>
        </p:nvGrpSpPr>
        <p:grpSpPr>
          <a:xfrm>
            <a:off x="3886200" y="4434074"/>
            <a:ext cx="4671874" cy="1328023"/>
            <a:chOff x="3886200" y="4434074"/>
            <a:chExt cx="4671874" cy="1328023"/>
          </a:xfrm>
        </p:grpSpPr>
        <p:sp>
          <p:nvSpPr>
            <p:cNvPr id="3" name="Rounded Rectangular Callout 2"/>
            <p:cNvSpPr/>
            <p:nvPr/>
          </p:nvSpPr>
          <p:spPr bwMode="auto">
            <a:xfrm>
              <a:off x="3886200" y="4434074"/>
              <a:ext cx="4671874" cy="1328023"/>
            </a:xfrm>
            <a:prstGeom prst="wedgeRoundRectCallout">
              <a:avLst>
                <a:gd name="adj1" fmla="val -68373"/>
                <a:gd name="adj2" fmla="val -98114"/>
                <a:gd name="adj3" fmla="val 16667"/>
              </a:avLst>
            </a:prstGeom>
            <a:solidFill>
              <a:schemeClr val="bg1"/>
            </a:solidFill>
            <a:ln w="38100" cap="flat" cmpd="sng" algn="ctr">
              <a:solidFill>
                <a:schemeClr val="accent1">
                  <a:lumMod val="60000"/>
                  <a:lumOff val="4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rgbClr val="FFFF00"/>
                  </a:solidFill>
                  <a:latin typeface="Arial" panose="020B0604020202020204" pitchFamily="34" charset="0"/>
                  <a:cs typeface="Arial" panose="020B0604020202020204" pitchFamily="34" charset="0"/>
                </a:rPr>
                <a:t>Partly a myth:</a:t>
              </a:r>
              <a:endParaRPr kumimoji="0" lang="en-US" sz="2400" b="0"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endParaRPr>
            </a:p>
          </p:txBody>
        </p:sp>
        <p:sp>
          <p:nvSpPr>
            <p:cNvPr id="4" name="TextBox 3"/>
            <p:cNvSpPr txBox="1"/>
            <p:nvPr/>
          </p:nvSpPr>
          <p:spPr bwMode="auto">
            <a:xfrm rot="693990">
              <a:off x="6452602" y="4832893"/>
              <a:ext cx="1608133" cy="369332"/>
            </a:xfrm>
            <a:prstGeom prst="rect">
              <a:avLst/>
            </a:prstGeom>
            <a:solidFill>
              <a:schemeClr val="bg1"/>
            </a:solidFill>
            <a:ln w="381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err="1" smtClean="0">
                  <a:solidFill>
                    <a:srgbClr val="FFFF00"/>
                  </a:solidFill>
                  <a:latin typeface="Arial" panose="020B0604020202020204" pitchFamily="34" charset="0"/>
                  <a:cs typeface="Arial" panose="020B0604020202020204" pitchFamily="34" charset="0"/>
                </a:rPr>
                <a:t>Blocksize</a:t>
              </a:r>
              <a:r>
                <a:rPr lang="en-US" sz="1800" dirty="0" smtClean="0">
                  <a:solidFill>
                    <a:srgbClr val="FFFF00"/>
                  </a:solidFill>
                  <a:latin typeface="Arial" panose="020B0604020202020204" pitchFamily="34" charset="0"/>
                  <a:cs typeface="Arial" panose="020B0604020202020204" pitchFamily="34" charset="0"/>
                </a:rPr>
                <a:t> fork</a:t>
              </a:r>
              <a:endParaRPr lang="en-US" sz="1800" dirty="0">
                <a:solidFill>
                  <a:srgbClr val="FFFF00"/>
                </a:solidFill>
                <a:latin typeface="Arial" panose="020B0604020202020204" pitchFamily="34" charset="0"/>
                <a:cs typeface="Arial" panose="020B0604020202020204" pitchFamily="34" charset="0"/>
              </a:endParaRPr>
            </a:p>
          </p:txBody>
        </p:sp>
        <p:sp>
          <p:nvSpPr>
            <p:cNvPr id="12" name="TextBox 11"/>
            <p:cNvSpPr txBox="1"/>
            <p:nvPr/>
          </p:nvSpPr>
          <p:spPr bwMode="auto">
            <a:xfrm rot="21153406">
              <a:off x="4067854" y="5027777"/>
              <a:ext cx="2172453" cy="369332"/>
            </a:xfrm>
            <a:prstGeom prst="rect">
              <a:avLst/>
            </a:prstGeom>
            <a:solidFill>
              <a:schemeClr val="bg1"/>
            </a:solidFill>
            <a:ln w="38100">
              <a:solidFill>
                <a:srgbClr val="7030A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smtClean="0">
                  <a:solidFill>
                    <a:srgbClr val="FFFF00"/>
                  </a:solidFill>
                  <a:latin typeface="Arial" panose="020B0604020202020204" pitchFamily="34" charset="0"/>
                  <a:cs typeface="Arial" panose="020B0604020202020204" pitchFamily="34" charset="0"/>
                </a:rPr>
                <a:t>Version 0.7/0.8 fork</a:t>
              </a:r>
              <a:endParaRPr lang="en-US" sz="1800"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bwMode="auto">
            <a:xfrm rot="21160165">
              <a:off x="5512420" y="5175029"/>
              <a:ext cx="1838966" cy="369332"/>
            </a:xfrm>
            <a:prstGeom prst="rect">
              <a:avLst/>
            </a:prstGeom>
            <a:solidFill>
              <a:schemeClr val="bg1"/>
            </a:solidFill>
            <a:ln w="381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1800" dirty="0" smtClean="0">
                  <a:solidFill>
                    <a:srgbClr val="FFFF00"/>
                  </a:solidFill>
                  <a:latin typeface="Arial" panose="020B0604020202020204" pitchFamily="34" charset="0"/>
                  <a:cs typeface="Arial" panose="020B0604020202020204" pitchFamily="34" charset="0"/>
                </a:rPr>
                <a:t>$54M DAO theft</a:t>
              </a:r>
              <a:endParaRPr lang="en-US" sz="1800" dirty="0">
                <a:solidFill>
                  <a:srgbClr val="FFFF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18838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21</a:t>
            </a:fld>
            <a:endParaRPr lang="en-US" dirty="0"/>
          </a:p>
        </p:txBody>
      </p:sp>
      <p:pic>
        <p:nvPicPr>
          <p:cNvPr id="12290" name="Picture 2" descr="http://cmcdata.com/wp-content/uploads/supermark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233" y="0"/>
            <a:ext cx="10663239" cy="71088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651725" y="497860"/>
            <a:ext cx="4382931"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Permissioned </a:t>
            </a:r>
            <a:r>
              <a:rPr lang="en-US" sz="2800" dirty="0" err="1" smtClean="0">
                <a:solidFill>
                  <a:srgbClr val="FFFF00"/>
                </a:solidFill>
                <a:latin typeface="Arial" panose="020B0604020202020204" pitchFamily="34" charset="0"/>
                <a:cs typeface="Arial" panose="020B0604020202020204" pitchFamily="34" charset="0"/>
              </a:rPr>
              <a:t>Blockchains</a:t>
            </a:r>
            <a:endParaRPr lang="en-US" sz="2800" dirty="0">
              <a:solidFill>
                <a:srgbClr val="FFFF00"/>
              </a:solidFill>
              <a:latin typeface="Arial" panose="020B0604020202020204" pitchFamily="34" charset="0"/>
              <a:cs typeface="Arial" panose="020B0604020202020204" pitchFamily="34" charset="0"/>
            </a:endParaRPr>
          </a:p>
        </p:txBody>
      </p:sp>
      <p:sp>
        <p:nvSpPr>
          <p:cNvPr id="5" name="TextBox 4"/>
          <p:cNvSpPr txBox="1"/>
          <p:nvPr/>
        </p:nvSpPr>
        <p:spPr bwMode="auto">
          <a:xfrm rot="20924493">
            <a:off x="672568" y="1702884"/>
            <a:ext cx="3142207"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Participants vetted</a:t>
            </a:r>
            <a:endParaRPr lang="en-US" sz="2800"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bwMode="auto">
          <a:xfrm rot="907652">
            <a:off x="2822351" y="2662936"/>
            <a:ext cx="4424609"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Can penalize after-the-fact</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rot="20891199">
            <a:off x="1084835" y="4179983"/>
            <a:ext cx="6165470"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Governance easier because authority</a:t>
            </a:r>
            <a:endParaRPr lang="en-US" sz="2800"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a:off x="1912463" y="5983906"/>
            <a:ext cx="5319085" cy="523220"/>
          </a:xfrm>
          <a:prstGeom prst="rect">
            <a:avLst/>
          </a:prstGeom>
          <a:solidFill>
            <a:schemeClr val="bg1"/>
          </a:solidFill>
          <a:ln w="76200">
            <a:solidFill>
              <a:srgbClr val="C0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No time to speak of this here … </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5058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bwMode="auto">
          <a:xfrm>
            <a:off x="276236" y="236250"/>
            <a:ext cx="536396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Distributed Computing Universe:</a:t>
            </a:r>
            <a:endParaRPr lang="en-US" sz="2800" dirty="0">
              <a:solidFill>
                <a:srgbClr val="FFFF00"/>
              </a:solidFill>
              <a:latin typeface="Arial" panose="020B0604020202020204" pitchFamily="34" charset="0"/>
              <a:cs typeface="Arial" panose="020B0604020202020204" pitchFamily="34" charset="0"/>
            </a:endParaRPr>
          </a:p>
        </p:txBody>
      </p:sp>
      <p:sp>
        <p:nvSpPr>
          <p:cNvPr id="2" name="Right Arrow Callout 1"/>
          <p:cNvSpPr/>
          <p:nvPr/>
        </p:nvSpPr>
        <p:spPr bwMode="auto">
          <a:xfrm>
            <a:off x="3413514" y="2357340"/>
            <a:ext cx="2920066" cy="3296463"/>
          </a:xfrm>
          <a:prstGeom prst="rightArrowCallout">
            <a:avLst/>
          </a:prstGeom>
          <a:solidFill>
            <a:schemeClr val="bg1"/>
          </a:solidFill>
          <a:ln w="57150" cap="flat" cmpd="sng" algn="ctr">
            <a:solidFill>
              <a:schemeClr val="tx1">
                <a:lumMod val="5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rPr>
              <a:t>Universal Construction</a:t>
            </a:r>
          </a:p>
        </p:txBody>
      </p:sp>
      <p:sp>
        <p:nvSpPr>
          <p:cNvPr id="26" name="TextBox 25"/>
          <p:cNvSpPr txBox="1"/>
          <p:nvPr/>
        </p:nvSpPr>
        <p:spPr bwMode="auto">
          <a:xfrm>
            <a:off x="6333580" y="3471322"/>
            <a:ext cx="2693844" cy="1384995"/>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err="1" smtClean="0">
                <a:solidFill>
                  <a:srgbClr val="FFFF00"/>
                </a:solidFill>
                <a:latin typeface="Arial" panose="020B0604020202020204" pitchFamily="34" charset="0"/>
                <a:cs typeface="Arial" panose="020B0604020202020204" pitchFamily="34" charset="0"/>
              </a:rPr>
              <a:t>Linearizable</a:t>
            </a:r>
            <a:r>
              <a:rPr lang="en-US" sz="2800" dirty="0" smtClean="0">
                <a:solidFill>
                  <a:srgbClr val="FFFF00"/>
                </a:solidFill>
                <a:latin typeface="Arial" panose="020B0604020202020204" pitchFamily="34" charset="0"/>
                <a:cs typeface="Arial" panose="020B0604020202020204" pitchFamily="34" charset="0"/>
              </a:rPr>
              <a:t> object implementation</a:t>
            </a:r>
            <a:endParaRPr lang="en-US" sz="2800" dirty="0">
              <a:solidFill>
                <a:srgbClr val="FFFF00"/>
              </a:solidFill>
              <a:latin typeface="Arial" panose="020B0604020202020204" pitchFamily="34" charset="0"/>
              <a:cs typeface="Arial" panose="020B0604020202020204" pitchFamily="34" charset="0"/>
            </a:endParaRPr>
          </a:p>
        </p:txBody>
      </p:sp>
      <p:sp>
        <p:nvSpPr>
          <p:cNvPr id="32" name="Right Arrow Callout 31"/>
          <p:cNvSpPr/>
          <p:nvPr/>
        </p:nvSpPr>
        <p:spPr bwMode="auto">
          <a:xfrm>
            <a:off x="302903" y="2357340"/>
            <a:ext cx="3110611" cy="1594973"/>
          </a:xfrm>
          <a:prstGeom prst="rightArrowCallout">
            <a:avLst/>
          </a:prstGeom>
          <a:solidFill>
            <a:schemeClr val="bg1"/>
          </a:solidFill>
          <a:ln w="57150" cap="flat" cmpd="sng" algn="ctr">
            <a:solidFill>
              <a:schemeClr val="tx1">
                <a:lumMod val="5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rPr>
              <a:t>Sequential Specification</a:t>
            </a:r>
          </a:p>
        </p:txBody>
      </p:sp>
      <p:sp>
        <p:nvSpPr>
          <p:cNvPr id="33" name="Right Arrow Callout 32"/>
          <p:cNvSpPr/>
          <p:nvPr/>
        </p:nvSpPr>
        <p:spPr bwMode="auto">
          <a:xfrm>
            <a:off x="302903" y="4058830"/>
            <a:ext cx="3110611" cy="1594973"/>
          </a:xfrm>
          <a:prstGeom prst="rightArrowCallout">
            <a:avLst/>
          </a:prstGeom>
          <a:solidFill>
            <a:schemeClr val="bg1"/>
          </a:solidFill>
          <a:ln w="57150" cap="flat" cmpd="sng" algn="ctr">
            <a:solidFill>
              <a:schemeClr val="tx1">
                <a:lumMod val="5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rPr>
              <a:t>Consensus protocol</a:t>
            </a:r>
          </a:p>
        </p:txBody>
      </p:sp>
    </p:spTree>
    <p:extLst>
      <p:ext uri="{BB962C8B-B14F-4D97-AF65-F5344CB8AC3E}">
        <p14:creationId xmlns:p14="http://schemas.microsoft.com/office/powerpoint/2010/main" val="1862001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37" name="Straight Arrow Connector 36"/>
          <p:cNvCxnSpPr/>
          <p:nvPr/>
        </p:nvCxnSpPr>
        <p:spPr bwMode="auto">
          <a:xfrm rot="5400000" flipH="1">
            <a:off x="2755567" y="1762896"/>
            <a:ext cx="515110" cy="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7" name="Rounded Rectangle 26"/>
          <p:cNvSpPr/>
          <p:nvPr/>
        </p:nvSpPr>
        <p:spPr bwMode="auto">
          <a:xfrm>
            <a:off x="1764116" y="3124606"/>
            <a:ext cx="2498012" cy="510778"/>
          </a:xfrm>
          <a:prstGeom prst="roundRect">
            <a:avLst/>
          </a:prstGeom>
          <a:solidFill>
            <a:schemeClr val="accent5">
              <a:lumMod val="40000"/>
              <a:lumOff val="60000"/>
            </a:schemeClr>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B050"/>
                </a:solidFill>
                <a:effectLst/>
                <a:latin typeface="Arial" panose="020B0604020202020204" pitchFamily="34" charset="0"/>
                <a:cs typeface="Arial" panose="020B0604020202020204" pitchFamily="34" charset="0"/>
              </a:rPr>
              <a:t>This happened</a:t>
            </a:r>
          </a:p>
        </p:txBody>
      </p:sp>
      <p:cxnSp>
        <p:nvCxnSpPr>
          <p:cNvPr id="30" name="Straight Arrow Connector 29"/>
          <p:cNvCxnSpPr/>
          <p:nvPr/>
        </p:nvCxnSpPr>
        <p:spPr bwMode="auto">
          <a:xfrm rot="5400000" flipH="1">
            <a:off x="2755567" y="2840962"/>
            <a:ext cx="515110" cy="0"/>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grpSp>
        <p:nvGrpSpPr>
          <p:cNvPr id="7" name="Group 6"/>
          <p:cNvGrpSpPr/>
          <p:nvPr/>
        </p:nvGrpSpPr>
        <p:grpSpPr>
          <a:xfrm>
            <a:off x="1755986" y="4997093"/>
            <a:ext cx="3022600" cy="1955800"/>
            <a:chOff x="2068441" y="4762500"/>
            <a:chExt cx="3022600" cy="1955800"/>
          </a:xfrm>
        </p:grpSpPr>
        <p:sp>
          <p:nvSpPr>
            <p:cNvPr id="51" name="Freeform 27"/>
            <p:cNvSpPr>
              <a:spLocks/>
            </p:cNvSpPr>
            <p:nvPr/>
          </p:nvSpPr>
          <p:spPr bwMode="auto">
            <a:xfrm>
              <a:off x="2068441" y="4762500"/>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52" name="Text Box 28"/>
            <p:cNvSpPr txBox="1">
              <a:spLocks noChangeArrowheads="1"/>
            </p:cNvSpPr>
            <p:nvPr/>
          </p:nvSpPr>
          <p:spPr bwMode="auto">
            <a:xfrm>
              <a:off x="2565195" y="5500718"/>
              <a:ext cx="1410963" cy="400110"/>
            </a:xfrm>
            <a:prstGeom prst="rect">
              <a:avLst/>
            </a:prstGeom>
            <a:noFill/>
            <a:ln w="9525" algn="ctr">
              <a:noFill/>
              <a:miter lim="800000"/>
              <a:headEnd/>
              <a:tailEnd/>
            </a:ln>
          </p:spPr>
          <p:txBody>
            <a:bodyPr wrap="none">
              <a:spAutoFit/>
            </a:bodyPr>
            <a:lstStyle/>
            <a:p>
              <a:pPr algn="r">
                <a:spcBef>
                  <a:spcPct val="0"/>
                </a:spcBef>
              </a:pPr>
              <a:r>
                <a:rPr lang="en-US" sz="2000" b="0" dirty="0" smtClean="0">
                  <a:solidFill>
                    <a:srgbClr val="FF0000"/>
                  </a:solidFill>
                  <a:latin typeface="Arial" pitchFamily="34" charset="0"/>
                  <a:sym typeface="Symbol" pitchFamily="18" charset="2"/>
                </a:rPr>
                <a:t>consensus</a:t>
              </a:r>
              <a:endParaRPr lang="el-GR" sz="2000" b="0" dirty="0">
                <a:solidFill>
                  <a:srgbClr val="FF0000"/>
                </a:solidFill>
                <a:latin typeface="Arial" pitchFamily="34" charset="0"/>
                <a:sym typeface="Symbol" pitchFamily="18" charset="2"/>
              </a:endParaRPr>
            </a:p>
          </p:txBody>
        </p:sp>
      </p:grpSp>
      <p:sp>
        <p:nvSpPr>
          <p:cNvPr id="53" name="Rounded Rectangle 52"/>
          <p:cNvSpPr/>
          <p:nvPr/>
        </p:nvSpPr>
        <p:spPr bwMode="auto">
          <a:xfrm>
            <a:off x="1764116" y="2046540"/>
            <a:ext cx="2498012" cy="510778"/>
          </a:xfrm>
          <a:prstGeom prst="roundRect">
            <a:avLst/>
          </a:prstGeom>
          <a:solidFill>
            <a:schemeClr val="accent5">
              <a:lumMod val="40000"/>
              <a:lumOff val="60000"/>
            </a:schemeClr>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This happened</a:t>
            </a: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55" name="Rounded Rectangle 54"/>
          <p:cNvSpPr/>
          <p:nvPr/>
        </p:nvSpPr>
        <p:spPr bwMode="auto">
          <a:xfrm>
            <a:off x="4929638" y="4928751"/>
            <a:ext cx="2498012" cy="510778"/>
          </a:xfrm>
          <a:prstGeom prst="roundRect">
            <a:avLst/>
          </a:prstGeom>
          <a:solidFill>
            <a:schemeClr val="accent5">
              <a:lumMod val="40000"/>
              <a:lumOff val="60000"/>
            </a:schemeClr>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C000"/>
                </a:solidFill>
                <a:effectLst/>
                <a:latin typeface="Arial" panose="020B0604020202020204" pitchFamily="34" charset="0"/>
                <a:cs typeface="Arial" panose="020B0604020202020204" pitchFamily="34" charset="0"/>
              </a:rPr>
              <a:t>This happened</a:t>
            </a:r>
          </a:p>
        </p:txBody>
      </p:sp>
      <p:sp>
        <p:nvSpPr>
          <p:cNvPr id="56" name="Rounded Rectangle 55"/>
          <p:cNvSpPr/>
          <p:nvPr/>
        </p:nvSpPr>
        <p:spPr bwMode="auto">
          <a:xfrm>
            <a:off x="5378031" y="6135421"/>
            <a:ext cx="2498012" cy="510778"/>
          </a:xfrm>
          <a:prstGeom prst="roundRect">
            <a:avLst/>
          </a:prstGeom>
          <a:solidFill>
            <a:schemeClr val="accent5">
              <a:lumMod val="40000"/>
              <a:lumOff val="60000"/>
            </a:schemeClr>
          </a:solid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This happened</a:t>
            </a:r>
          </a:p>
        </p:txBody>
      </p:sp>
      <p:sp>
        <p:nvSpPr>
          <p:cNvPr id="57" name="Rounded Rectangle 56"/>
          <p:cNvSpPr/>
          <p:nvPr/>
        </p:nvSpPr>
        <p:spPr bwMode="auto">
          <a:xfrm>
            <a:off x="6221824" y="5464215"/>
            <a:ext cx="2498012" cy="510778"/>
          </a:xfrm>
          <a:prstGeom prst="roundRect">
            <a:avLst/>
          </a:prstGeom>
          <a:solidFill>
            <a:schemeClr val="accent5">
              <a:lumMod val="40000"/>
              <a:lumOff val="60000"/>
            </a:schemeClr>
          </a:solidFill>
          <a:ln w="38100" cap="flat" cmpd="sng" algn="ctr">
            <a:solidFill>
              <a:schemeClr val="accent6">
                <a:lumMod val="5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This happened</a:t>
            </a:r>
          </a:p>
        </p:txBody>
      </p: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17" name="Rounded Rectangle 16"/>
          <p:cNvSpPr/>
          <p:nvPr/>
        </p:nvSpPr>
        <p:spPr bwMode="auto">
          <a:xfrm>
            <a:off x="1764116" y="4202672"/>
            <a:ext cx="2498012" cy="510778"/>
          </a:xfrm>
          <a:prstGeom prst="roundRect">
            <a:avLst/>
          </a:prstGeom>
          <a:solidFill>
            <a:schemeClr val="accent5">
              <a:lumMod val="40000"/>
              <a:lumOff val="60000"/>
            </a:schemeClr>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This happened</a:t>
            </a:r>
          </a:p>
        </p:txBody>
      </p:sp>
      <p:cxnSp>
        <p:nvCxnSpPr>
          <p:cNvPr id="18" name="Straight Arrow Connector 17"/>
          <p:cNvCxnSpPr/>
          <p:nvPr/>
        </p:nvCxnSpPr>
        <p:spPr bwMode="auto">
          <a:xfrm rot="5400000" flipH="1">
            <a:off x="2755567" y="3919028"/>
            <a:ext cx="515110" cy="0"/>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11" name="Right Brace 10"/>
          <p:cNvSpPr/>
          <p:nvPr/>
        </p:nvSpPr>
        <p:spPr bwMode="auto">
          <a:xfrm>
            <a:off x="4778586" y="2020450"/>
            <a:ext cx="843793" cy="2692999"/>
          </a:xfrm>
          <a:prstGeom prst="rightBrace">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0000FF"/>
              </a:solidFill>
              <a:effectLst/>
              <a:latin typeface="Lucida Console" pitchFamily="49" charset="0"/>
            </a:endParaRPr>
          </a:p>
        </p:txBody>
      </p:sp>
      <p:sp>
        <p:nvSpPr>
          <p:cNvPr id="12" name="TextBox 11"/>
          <p:cNvSpPr txBox="1"/>
          <p:nvPr/>
        </p:nvSpPr>
        <p:spPr bwMode="auto">
          <a:xfrm>
            <a:off x="5447815" y="2674452"/>
            <a:ext cx="2023015" cy="1815882"/>
          </a:xfrm>
          <a:prstGeom prst="rect">
            <a:avLst/>
          </a:prstGeom>
          <a:noFill/>
          <a:ln w="76200">
            <a:no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Operations that happened, in order</a:t>
            </a:r>
          </a:p>
        </p:txBody>
      </p:sp>
      <p:sp>
        <p:nvSpPr>
          <p:cNvPr id="23" name="TextBox 22"/>
          <p:cNvSpPr txBox="1"/>
          <p:nvPr/>
        </p:nvSpPr>
        <p:spPr bwMode="auto">
          <a:xfrm>
            <a:off x="382441" y="332007"/>
            <a:ext cx="4523995"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The Universal Construction</a:t>
            </a:r>
            <a:endParaRPr lang="en-US" sz="2800" dirty="0">
              <a:solidFill>
                <a:srgbClr val="FFFF00"/>
              </a:solidFill>
              <a:latin typeface="Arial" panose="020B0604020202020204" pitchFamily="34" charset="0"/>
              <a:cs typeface="Arial" panose="020B0604020202020204" pitchFamily="34" charset="0"/>
            </a:endParaRPr>
          </a:p>
        </p:txBody>
      </p:sp>
      <p:sp>
        <p:nvSpPr>
          <p:cNvPr id="25" name="TextBox 24"/>
          <p:cNvSpPr txBox="1"/>
          <p:nvPr/>
        </p:nvSpPr>
        <p:spPr bwMode="auto">
          <a:xfrm rot="1432514">
            <a:off x="7214620" y="4377101"/>
            <a:ext cx="2023015" cy="954107"/>
          </a:xfrm>
          <a:prstGeom prst="rect">
            <a:avLst/>
          </a:prstGeom>
          <a:noFill/>
          <a:ln w="76200">
            <a:no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Asking to be born</a:t>
            </a:r>
          </a:p>
        </p:txBody>
      </p:sp>
    </p:spTree>
    <p:extLst>
      <p:ext uri="{BB962C8B-B14F-4D97-AF65-F5344CB8AC3E}">
        <p14:creationId xmlns:p14="http://schemas.microsoft.com/office/powerpoint/2010/main" val="378420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24</a:t>
            </a:fld>
            <a:endParaRPr lang="en-US" dirty="0"/>
          </a:p>
        </p:txBody>
      </p:sp>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bwMode="auto">
          <a:xfrm>
            <a:off x="336446" y="280923"/>
            <a:ext cx="3153514" cy="1328023"/>
          </a:xfrm>
          <a:prstGeom prst="wedgeRoundRectCallout">
            <a:avLst>
              <a:gd name="adj1" fmla="val -4177"/>
              <a:gd name="adj2" fmla="val 119368"/>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Distributed Consensus</a:t>
            </a:r>
            <a:r>
              <a:rPr kumimoji="0" lang="en-US" sz="2400" b="1" i="0" u="none" strike="noStrike" cap="none" normalizeH="0" dirty="0" smtClean="0">
                <a:ln>
                  <a:noFill/>
                </a:ln>
                <a:solidFill>
                  <a:schemeClr val="bg1"/>
                </a:solidFill>
                <a:effectLst/>
                <a:latin typeface="Arial" panose="020B0604020202020204" pitchFamily="34" charset="0"/>
                <a:cs typeface="Arial" panose="020B0604020202020204" pitchFamily="34" charset="0"/>
              </a:rPr>
              <a:t> requires voting!</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pic>
        <p:nvPicPr>
          <p:cNvPr id="9220" name="Picture 4" descr="Image result for norman rockwell vo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0" y="38100"/>
            <a:ext cx="5086350" cy="6781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73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bwMode="auto">
          <a:xfrm>
            <a:off x="304800" y="579120"/>
            <a:ext cx="4526280" cy="589788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25</a:t>
            </a:fld>
            <a:endParaRPr lang="en-US" dirty="0"/>
          </a:p>
        </p:txBody>
      </p:sp>
      <p:sp>
        <p:nvSpPr>
          <p:cNvPr id="8" name="Rounded Rectangular Callout 7"/>
          <p:cNvSpPr/>
          <p:nvPr/>
        </p:nvSpPr>
        <p:spPr bwMode="auto">
          <a:xfrm>
            <a:off x="4572000" y="5745534"/>
            <a:ext cx="4342234" cy="919401"/>
          </a:xfrm>
          <a:prstGeom prst="wedgeRoundRectCallout">
            <a:avLst>
              <a:gd name="adj1" fmla="val 3977"/>
              <a:gd name="adj2" fmla="val -165740"/>
              <a:gd name="adj3" fmla="val 16667"/>
            </a:avLst>
          </a:prstGeom>
          <a:solidFill>
            <a:srgbClr val="FFFF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Oh yeah? Meet my friend, the Delphic Sibyl …</a:t>
            </a:r>
          </a:p>
        </p:txBody>
      </p:sp>
      <p:pic>
        <p:nvPicPr>
          <p:cNvPr id="6"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324" y="993708"/>
            <a:ext cx="4065676" cy="4870584"/>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465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bwMode="auto">
          <a:xfrm>
            <a:off x="7674632" y="4829305"/>
            <a:ext cx="982385"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A lot!</a:t>
            </a:r>
            <a:endParaRPr lang="en-US" sz="2800" dirty="0">
              <a:solidFill>
                <a:srgbClr val="FFFF00"/>
              </a:solidFill>
              <a:latin typeface="Arial" panose="020B0604020202020204" pitchFamily="34" charset="0"/>
              <a:cs typeface="Arial" panose="020B0604020202020204" pitchFamily="34" charset="0"/>
            </a:endParaRPr>
          </a:p>
        </p:txBody>
      </p:sp>
      <p:grpSp>
        <p:nvGrpSpPr>
          <p:cNvPr id="46" name="Group 45"/>
          <p:cNvGrpSpPr/>
          <p:nvPr/>
        </p:nvGrpSpPr>
        <p:grpSpPr>
          <a:xfrm>
            <a:off x="7499930" y="-193019"/>
            <a:ext cx="1407808" cy="2283257"/>
            <a:chOff x="1545897" y="1959534"/>
            <a:chExt cx="2644995" cy="4047483"/>
          </a:xfrm>
        </p:grpSpPr>
        <p:pic>
          <p:nvPicPr>
            <p:cNvPr id="47"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8" name="Group 47"/>
            <p:cNvGrpSpPr/>
            <p:nvPr/>
          </p:nvGrpSpPr>
          <p:grpSpPr>
            <a:xfrm>
              <a:off x="1545897" y="1959534"/>
              <a:ext cx="1414932" cy="1073226"/>
              <a:chOff x="1545897" y="1959534"/>
              <a:chExt cx="1414932" cy="1073226"/>
            </a:xfrm>
          </p:grpSpPr>
          <p:sp>
            <p:nvSpPr>
              <p:cNvPr id="49" name="Freeform 48"/>
              <p:cNvSpPr/>
              <p:nvPr/>
            </p:nvSpPr>
            <p:spPr bwMode="auto">
              <a:xfrm>
                <a:off x="2057400" y="2346960"/>
                <a:ext cx="518160" cy="685800"/>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pic>
            <p:nvPicPr>
              <p:cNvPr id="5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1" name="Group 40"/>
          <p:cNvGrpSpPr/>
          <p:nvPr/>
        </p:nvGrpSpPr>
        <p:grpSpPr>
          <a:xfrm>
            <a:off x="7007219" y="88708"/>
            <a:ext cx="1407808" cy="2283257"/>
            <a:chOff x="1545897" y="1959534"/>
            <a:chExt cx="2644995" cy="4047483"/>
          </a:xfrm>
        </p:grpSpPr>
        <p:pic>
          <p:nvPicPr>
            <p:cNvPr id="43"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1545897" y="1959534"/>
              <a:ext cx="1414932" cy="1073226"/>
              <a:chOff x="1545897" y="1959534"/>
              <a:chExt cx="1414932" cy="1073226"/>
            </a:xfrm>
          </p:grpSpPr>
          <p:sp>
            <p:nvSpPr>
              <p:cNvPr id="44" name="Freeform 43"/>
              <p:cNvSpPr/>
              <p:nvPr/>
            </p:nvSpPr>
            <p:spPr bwMode="auto">
              <a:xfrm>
                <a:off x="2057400" y="2346960"/>
                <a:ext cx="518160" cy="685800"/>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pic>
            <p:nvPicPr>
              <p:cNvPr id="45"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6" name="Group 35"/>
          <p:cNvGrpSpPr/>
          <p:nvPr/>
        </p:nvGrpSpPr>
        <p:grpSpPr>
          <a:xfrm>
            <a:off x="6247984" y="343184"/>
            <a:ext cx="1407808" cy="2283257"/>
            <a:chOff x="1545897" y="1959534"/>
            <a:chExt cx="2644995" cy="4047483"/>
          </a:xfrm>
        </p:grpSpPr>
        <p:grpSp>
          <p:nvGrpSpPr>
            <p:cNvPr id="37" name="Group 36"/>
            <p:cNvGrpSpPr/>
            <p:nvPr/>
          </p:nvGrpSpPr>
          <p:grpSpPr>
            <a:xfrm>
              <a:off x="1545897" y="1959534"/>
              <a:ext cx="1414932" cy="1073226"/>
              <a:chOff x="1545897" y="1959534"/>
              <a:chExt cx="1414932" cy="1073226"/>
            </a:xfrm>
          </p:grpSpPr>
          <p:sp>
            <p:nvSpPr>
              <p:cNvPr id="39" name="Freeform 38"/>
              <p:cNvSpPr/>
              <p:nvPr/>
            </p:nvSpPr>
            <p:spPr bwMode="auto">
              <a:xfrm>
                <a:off x="2057400" y="2346960"/>
                <a:ext cx="518160" cy="685800"/>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pic>
            <p:nvPicPr>
              <p:cNvPr id="40" name="Picture 6" descr="https://c1.staticflickr.com/3/2212/2277408667_0d8db8f7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2" descr="Image result for siby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30" name="Group 29"/>
          <p:cNvGrpSpPr/>
          <p:nvPr/>
        </p:nvGrpSpPr>
        <p:grpSpPr>
          <a:xfrm>
            <a:off x="5026659" y="343184"/>
            <a:ext cx="1749392" cy="2676992"/>
            <a:chOff x="1545897" y="1959534"/>
            <a:chExt cx="2644995" cy="4047483"/>
          </a:xfrm>
        </p:grpSpPr>
        <p:grpSp>
          <p:nvGrpSpPr>
            <p:cNvPr id="32" name="Group 31"/>
            <p:cNvGrpSpPr/>
            <p:nvPr/>
          </p:nvGrpSpPr>
          <p:grpSpPr>
            <a:xfrm>
              <a:off x="1545897" y="1959534"/>
              <a:ext cx="1414932" cy="1073226"/>
              <a:chOff x="1545897" y="1959534"/>
              <a:chExt cx="1414932" cy="1073226"/>
            </a:xfrm>
          </p:grpSpPr>
          <p:sp>
            <p:nvSpPr>
              <p:cNvPr id="33" name="Freeform 32"/>
              <p:cNvSpPr/>
              <p:nvPr/>
            </p:nvSpPr>
            <p:spPr bwMode="auto">
              <a:xfrm>
                <a:off x="2057400" y="2346960"/>
                <a:ext cx="518160" cy="685800"/>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pic>
            <p:nvPicPr>
              <p:cNvPr id="34" name="Picture 6" descr="https://c1.staticflickr.com/3/2212/2277408667_0d8db8f7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2" descr="Image result for siby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4408" y="3064207"/>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3909429" y="499468"/>
            <a:ext cx="1750671" cy="2720318"/>
            <a:chOff x="1503987" y="1959534"/>
            <a:chExt cx="2456484" cy="3817061"/>
          </a:xfrm>
        </p:grpSpPr>
        <p:pic>
          <p:nvPicPr>
            <p:cNvPr id="26" name="Picture 2" descr="Image result for siby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1545897" y="1959534"/>
              <a:ext cx="1414932" cy="1073226"/>
              <a:chOff x="1545897" y="1959534"/>
              <a:chExt cx="1414932" cy="1073226"/>
            </a:xfrm>
          </p:grpSpPr>
          <p:sp>
            <p:nvSpPr>
              <p:cNvPr id="28" name="Freeform 27"/>
              <p:cNvSpPr/>
              <p:nvPr/>
            </p:nvSpPr>
            <p:spPr bwMode="auto">
              <a:xfrm>
                <a:off x="2057400" y="2346960"/>
                <a:ext cx="518160" cy="685800"/>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pic>
            <p:nvPicPr>
              <p:cNvPr id="29" name="Picture 6" descr="https://c1.staticflickr.com/3/2212/2277408667_0d8db8f77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0" name="Group 19"/>
          <p:cNvGrpSpPr/>
          <p:nvPr/>
        </p:nvGrpSpPr>
        <p:grpSpPr>
          <a:xfrm>
            <a:off x="2742494" y="813309"/>
            <a:ext cx="2035152" cy="3162365"/>
            <a:chOff x="1503987" y="1959534"/>
            <a:chExt cx="2456484" cy="3817061"/>
          </a:xfrm>
        </p:grpSpPr>
        <p:pic>
          <p:nvPicPr>
            <p:cNvPr id="21" name="Picture 2" descr="Image result for siby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545897" y="1959534"/>
              <a:ext cx="1414932" cy="1073226"/>
              <a:chOff x="1545897" y="1959534"/>
              <a:chExt cx="1414932" cy="1073226"/>
            </a:xfrm>
          </p:grpSpPr>
          <p:sp>
            <p:nvSpPr>
              <p:cNvPr id="23" name="Freeform 22"/>
              <p:cNvSpPr/>
              <p:nvPr/>
            </p:nvSpPr>
            <p:spPr bwMode="auto">
              <a:xfrm>
                <a:off x="2057400" y="2346960"/>
                <a:ext cx="518160" cy="685800"/>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pic>
            <p:nvPicPr>
              <p:cNvPr id="24" name="Picture 6" descr="https://c1.staticflickr.com/3/2212/2277408667_0d8db8f77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p:cNvGrpSpPr/>
          <p:nvPr/>
        </p:nvGrpSpPr>
        <p:grpSpPr>
          <a:xfrm>
            <a:off x="1847531" y="1512271"/>
            <a:ext cx="2019297" cy="3137728"/>
            <a:chOff x="1503987" y="1959534"/>
            <a:chExt cx="2456484" cy="3817061"/>
          </a:xfrm>
        </p:grpSpPr>
        <p:pic>
          <p:nvPicPr>
            <p:cNvPr id="16" name="Picture 2" descr="Image result for siby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3987" y="2833785"/>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1545897" y="1959534"/>
              <a:ext cx="1414932" cy="1073226"/>
              <a:chOff x="1545897" y="1959534"/>
              <a:chExt cx="1414932" cy="1073226"/>
            </a:xfrm>
          </p:grpSpPr>
          <p:sp>
            <p:nvSpPr>
              <p:cNvPr id="18" name="Freeform 17"/>
              <p:cNvSpPr/>
              <p:nvPr/>
            </p:nvSpPr>
            <p:spPr bwMode="auto">
              <a:xfrm>
                <a:off x="2057400" y="2346960"/>
                <a:ext cx="518160" cy="685800"/>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pic>
            <p:nvPicPr>
              <p:cNvPr id="19" name="Picture 6" descr="https://c1.staticflickr.com/3/2212/2277408667_0d8db8f77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50" name="Picture 2" descr="Image result for sibyl"/>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6324" y="2867776"/>
            <a:ext cx="2456484" cy="294281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548234" y="1993525"/>
            <a:ext cx="1414932" cy="1073226"/>
            <a:chOff x="1545897" y="1959534"/>
            <a:chExt cx="1414932" cy="1073226"/>
          </a:xfrm>
        </p:grpSpPr>
        <p:sp>
          <p:nvSpPr>
            <p:cNvPr id="7" name="Freeform 6"/>
            <p:cNvSpPr/>
            <p:nvPr/>
          </p:nvSpPr>
          <p:spPr bwMode="auto">
            <a:xfrm>
              <a:off x="2057400" y="2346960"/>
              <a:ext cx="518160" cy="685800"/>
            </a:xfrm>
            <a:custGeom>
              <a:avLst/>
              <a:gdLst>
                <a:gd name="connsiteX0" fmla="*/ 0 w 518160"/>
                <a:gd name="connsiteY0" fmla="*/ 167640 h 685800"/>
                <a:gd name="connsiteX1" fmla="*/ 518160 w 518160"/>
                <a:gd name="connsiteY1" fmla="*/ 685800 h 685800"/>
                <a:gd name="connsiteX2" fmla="*/ 289560 w 518160"/>
                <a:gd name="connsiteY2" fmla="*/ 0 h 685800"/>
                <a:gd name="connsiteX3" fmla="*/ 0 w 518160"/>
                <a:gd name="connsiteY3" fmla="*/ 167640 h 685800"/>
              </a:gdLst>
              <a:ahLst/>
              <a:cxnLst>
                <a:cxn ang="0">
                  <a:pos x="connsiteX0" y="connsiteY0"/>
                </a:cxn>
                <a:cxn ang="0">
                  <a:pos x="connsiteX1" y="connsiteY1"/>
                </a:cxn>
                <a:cxn ang="0">
                  <a:pos x="connsiteX2" y="connsiteY2"/>
                </a:cxn>
                <a:cxn ang="0">
                  <a:pos x="connsiteX3" y="connsiteY3"/>
                </a:cxn>
              </a:cxnLst>
              <a:rect l="l" t="t" r="r" b="b"/>
              <a:pathLst>
                <a:path w="518160" h="685800">
                  <a:moveTo>
                    <a:pt x="0" y="167640"/>
                  </a:moveTo>
                  <a:lnTo>
                    <a:pt x="518160" y="685800"/>
                  </a:lnTo>
                  <a:lnTo>
                    <a:pt x="289560" y="0"/>
                  </a:lnTo>
                  <a:lnTo>
                    <a:pt x="0" y="167640"/>
                  </a:lnTo>
                  <a:close/>
                </a:path>
              </a:pathLst>
            </a:custGeom>
            <a:solidFill>
              <a:schemeClr val="tx1"/>
            </a:solidFill>
            <a:ln w="381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pic>
          <p:nvPicPr>
            <p:cNvPr id="2054" name="Picture 6" descr="https://c1.staticflickr.com/3/2212/2277408667_0d8db8f77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45897" y="1959534"/>
              <a:ext cx="1414932" cy="707466"/>
            </a:xfrm>
            <a:prstGeom prst="rect">
              <a:avLst/>
            </a:prstGeom>
            <a:noFill/>
            <a:extLst>
              <a:ext uri="{909E8E84-426E-40DD-AFC4-6F175D3DCCD1}">
                <a14:hiddenFill xmlns:a14="http://schemas.microsoft.com/office/drawing/2010/main">
                  <a:solidFill>
                    <a:srgbClr val="FFFFFF"/>
                  </a:solidFill>
                </a14:hiddenFill>
              </a:ext>
            </a:extLst>
          </p:spPr>
        </p:pic>
      </p:grpSp>
      <p:sp>
        <p:nvSpPr>
          <p:cNvPr id="52" name="TextBox 51"/>
          <p:cNvSpPr txBox="1"/>
          <p:nvPr/>
        </p:nvSpPr>
        <p:spPr bwMode="auto">
          <a:xfrm>
            <a:off x="3220977" y="5810586"/>
            <a:ext cx="5436040"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Need a signal that’s hard to fake!</a:t>
            </a:r>
            <a:endParaRPr lang="en-US" sz="2800" dirty="0">
              <a:solidFill>
                <a:srgbClr val="FFFF00"/>
              </a:solidFill>
              <a:latin typeface="Arial" panose="020B0604020202020204" pitchFamily="34" charset="0"/>
              <a:cs typeface="Arial" panose="020B0604020202020204" pitchFamily="34" charset="0"/>
            </a:endParaRPr>
          </a:p>
        </p:txBody>
      </p:sp>
      <p:sp>
        <p:nvSpPr>
          <p:cNvPr id="54" name="TextBox 53"/>
          <p:cNvSpPr txBox="1"/>
          <p:nvPr/>
        </p:nvSpPr>
        <p:spPr bwMode="auto">
          <a:xfrm>
            <a:off x="5376952" y="3848023"/>
            <a:ext cx="3280065" cy="523220"/>
          </a:xfrm>
          <a:prstGeom prst="rect">
            <a:avLst/>
          </a:prstGeom>
          <a:solidFill>
            <a:schemeClr val="bg1"/>
          </a:solidFill>
          <a:ln w="76200">
            <a:no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She likes to vote …</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556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50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30"/>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500"/>
                                  </p:stCondLst>
                                  <p:childTnLst>
                                    <p:set>
                                      <p:cBhvr>
                                        <p:cTn id="24" dur="1" fill="hold">
                                          <p:stCondLst>
                                            <p:cond delay="0"/>
                                          </p:stCondLst>
                                        </p:cTn>
                                        <p:tgtEl>
                                          <p:spTgt spid="36"/>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500"/>
                                  </p:stCondLst>
                                  <p:childTnLst>
                                    <p:set>
                                      <p:cBhvr>
                                        <p:cTn id="27" dur="1" fill="hold">
                                          <p:stCondLst>
                                            <p:cond delay="0"/>
                                          </p:stCondLst>
                                        </p:cTn>
                                        <p:tgtEl>
                                          <p:spTgt spid="41"/>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nodeType="afterEffect">
                                  <p:stCondLst>
                                    <p:cond delay="500"/>
                                  </p:stCondLst>
                                  <p:childTnLst>
                                    <p:set>
                                      <p:cBhvr>
                                        <p:cTn id="30" dur="1" fill="hold">
                                          <p:stCondLst>
                                            <p:cond delay="0"/>
                                          </p:stCondLst>
                                        </p:cTn>
                                        <p:tgtEl>
                                          <p:spTgt spid="46"/>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grpId="0" nodeType="afterEffect">
                                  <p:stCondLst>
                                    <p:cond delay="500"/>
                                  </p:stCondLst>
                                  <p:childTnLst>
                                    <p:set>
                                      <p:cBhvr>
                                        <p:cTn id="33" dur="1" fill="hold">
                                          <p:stCondLst>
                                            <p:cond delay="0"/>
                                          </p:stCondLst>
                                        </p:cTn>
                                        <p:tgtEl>
                                          <p:spTgt spid="5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urning mo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657534" cy="5181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solidFill>
                  <a:srgbClr val="FFFF00"/>
                </a:solidFill>
              </a:rPr>
              <a:t>Proof of Work</a:t>
            </a:r>
            <a:endParaRPr lang="en-US" dirty="0">
              <a:solidFill>
                <a:srgbClr val="FFFF00"/>
              </a:solidFill>
            </a:endParaRP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27</a:t>
            </a:fld>
            <a:endParaRPr lang="en-US" dirty="0"/>
          </a:p>
        </p:txBody>
      </p:sp>
      <p:sp>
        <p:nvSpPr>
          <p:cNvPr id="5" name="TextBox 4"/>
          <p:cNvSpPr txBox="1"/>
          <p:nvPr/>
        </p:nvSpPr>
        <p:spPr bwMode="auto">
          <a:xfrm>
            <a:off x="602587" y="2814340"/>
            <a:ext cx="332334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err="1" smtClean="0">
                <a:solidFill>
                  <a:srgbClr val="FFFF00"/>
                </a:solidFill>
                <a:latin typeface="Arial" panose="020B0604020202020204" pitchFamily="34" charset="0"/>
                <a:cs typeface="Arial" panose="020B0604020202020204" pitchFamily="34" charset="0"/>
              </a:rPr>
              <a:t>Dwork</a:t>
            </a:r>
            <a:r>
              <a:rPr lang="en-US" sz="2800" dirty="0" smtClean="0">
                <a:solidFill>
                  <a:srgbClr val="FFFF00"/>
                </a:solidFill>
                <a:latin typeface="Arial" panose="020B0604020202020204" pitchFamily="34" charset="0"/>
                <a:cs typeface="Arial" panose="020B0604020202020204" pitchFamily="34" charset="0"/>
              </a:rPr>
              <a:t> &amp; </a:t>
            </a:r>
            <a:r>
              <a:rPr lang="en-US" sz="2800" dirty="0" err="1" smtClean="0">
                <a:solidFill>
                  <a:srgbClr val="FFFF00"/>
                </a:solidFill>
                <a:latin typeface="Arial" panose="020B0604020202020204" pitchFamily="34" charset="0"/>
                <a:cs typeface="Arial" panose="020B0604020202020204" pitchFamily="34" charset="0"/>
              </a:rPr>
              <a:t>Naor</a:t>
            </a:r>
            <a:r>
              <a:rPr lang="en-US" sz="2800" dirty="0" smtClean="0">
                <a:solidFill>
                  <a:srgbClr val="FFFF00"/>
                </a:solidFill>
                <a:latin typeface="Arial" panose="020B0604020202020204" pitchFamily="34" charset="0"/>
                <a:cs typeface="Arial" panose="020B0604020202020204" pitchFamily="34" charset="0"/>
              </a:rPr>
              <a:t> 1993</a:t>
            </a:r>
            <a:endParaRPr lang="en-US" sz="2800"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bwMode="auto">
          <a:xfrm>
            <a:off x="602587" y="3911620"/>
            <a:ext cx="483978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Adapted to  </a:t>
            </a:r>
            <a:r>
              <a:rPr lang="en-US" sz="2800" dirty="0" err="1" smtClean="0">
                <a:solidFill>
                  <a:srgbClr val="FFFF00"/>
                </a:solidFill>
                <a:latin typeface="Arial" panose="020B0604020202020204" pitchFamily="34" charset="0"/>
                <a:cs typeface="Arial" panose="020B0604020202020204" pitchFamily="34" charset="0"/>
              </a:rPr>
              <a:t>PoW</a:t>
            </a:r>
            <a:r>
              <a:rPr lang="en-US" sz="2800" dirty="0" smtClean="0">
                <a:solidFill>
                  <a:srgbClr val="FFFF00"/>
                </a:solidFill>
                <a:latin typeface="Arial" panose="020B0604020202020204" pitchFamily="34" charset="0"/>
                <a:cs typeface="Arial" panose="020B0604020202020204" pitchFamily="34" charset="0"/>
              </a:rPr>
              <a:t> consensus</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a:off x="602587" y="5008900"/>
            <a:ext cx="3021981"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Expensive to fake</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49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4602480" y="579120"/>
            <a:ext cx="4526280" cy="589788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28</a:t>
            </a:fld>
            <a:endParaRPr lang="en-US" dirty="0"/>
          </a:p>
        </p:txBody>
      </p:sp>
      <p:sp>
        <p:nvSpPr>
          <p:cNvPr id="7" name="Rounded Rectangular Callout 6"/>
          <p:cNvSpPr/>
          <p:nvPr/>
        </p:nvSpPr>
        <p:spPr bwMode="auto">
          <a:xfrm>
            <a:off x="336445" y="485234"/>
            <a:ext cx="3964409" cy="919401"/>
          </a:xfrm>
          <a:prstGeom prst="wedgeRoundRectCallout">
            <a:avLst>
              <a:gd name="adj1" fmla="val -4177"/>
              <a:gd name="adj2" fmla="val 119368"/>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Consensus</a:t>
            </a:r>
            <a:r>
              <a:rPr kumimoji="0" lang="en-US" sz="2400" b="1" i="0" u="none" strike="noStrike" cap="none" normalizeH="0" dirty="0" smtClean="0">
                <a:ln>
                  <a:noFill/>
                </a:ln>
                <a:solidFill>
                  <a:schemeClr val="bg1"/>
                </a:solidFill>
                <a:effectLst/>
                <a:latin typeface="Arial" panose="020B0604020202020204" pitchFamily="34" charset="0"/>
                <a:cs typeface="Arial" panose="020B0604020202020204" pitchFamily="34" charset="0"/>
              </a:rPr>
              <a:t> establishes a unique winner!</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pic>
        <p:nvPicPr>
          <p:cNvPr id="8196" name="Picture 4" descr="Image result for olympic winner laurel wre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855" y="780184"/>
            <a:ext cx="5297632" cy="529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942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04800" y="579120"/>
            <a:ext cx="4526280" cy="589788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29</a:t>
            </a:fld>
            <a:endParaRPr lang="en-US" dirty="0"/>
          </a:p>
        </p:txBody>
      </p:sp>
      <p:sp>
        <p:nvSpPr>
          <p:cNvPr id="8" name="Rounded Rectangular Callout 7"/>
          <p:cNvSpPr/>
          <p:nvPr/>
        </p:nvSpPr>
        <p:spPr bwMode="auto">
          <a:xfrm>
            <a:off x="3246120" y="5745534"/>
            <a:ext cx="5668114" cy="919401"/>
          </a:xfrm>
          <a:prstGeom prst="wedgeRoundRectCallout">
            <a:avLst>
              <a:gd name="adj1" fmla="val 8451"/>
              <a:gd name="adj2" fmla="val -172371"/>
              <a:gd name="adj3" fmla="val 16667"/>
            </a:avLst>
          </a:prstGeom>
          <a:solidFill>
            <a:srgbClr val="FFFF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PoW</a:t>
            </a: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Consensus might pick multiple winners every now and then</a:t>
            </a:r>
          </a:p>
        </p:txBody>
      </p:sp>
      <p:pic>
        <p:nvPicPr>
          <p:cNvPr id="10242" name="Picture 2" descr="Image result for participation trophy sat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02092"/>
            <a:ext cx="5182921" cy="3450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479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28543">
            <a:off x="30647" y="-28428"/>
            <a:ext cx="8305642" cy="651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5136943" y="6050220"/>
            <a:ext cx="1784463"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true crime</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532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bwMode="auto">
          <a:xfrm>
            <a:off x="4602480" y="579120"/>
            <a:ext cx="4526280" cy="589788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30</a:t>
            </a:fld>
            <a:endParaRPr lang="en-US" dirty="0"/>
          </a:p>
        </p:txBody>
      </p:sp>
      <p:sp>
        <p:nvSpPr>
          <p:cNvPr id="7" name="Rounded Rectangular Callout 6"/>
          <p:cNvSpPr/>
          <p:nvPr/>
        </p:nvSpPr>
        <p:spPr bwMode="auto">
          <a:xfrm>
            <a:off x="336446" y="485234"/>
            <a:ext cx="4362080" cy="919401"/>
          </a:xfrm>
          <a:prstGeom prst="wedgeRoundRectCallout">
            <a:avLst>
              <a:gd name="adj1" fmla="val -4177"/>
              <a:gd name="adj2" fmla="val 119368"/>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Consensus</a:t>
            </a:r>
            <a:r>
              <a:rPr lang="en-US" b="1" dirty="0" smtClean="0">
                <a:solidFill>
                  <a:schemeClr val="bg1"/>
                </a:solidFill>
                <a:latin typeface="Arial" panose="020B0604020202020204" pitchFamily="34" charset="0"/>
                <a:cs typeface="Arial" panose="020B0604020202020204" pitchFamily="34" charset="0"/>
              </a:rPr>
              <a:t>, once reached, is </a:t>
            </a:r>
            <a:r>
              <a:rPr kumimoji="0" lang="en-US" sz="2400" b="1" i="0" u="none" strike="noStrike" cap="none" normalizeH="0" dirty="0" smtClean="0">
                <a:ln>
                  <a:noFill/>
                </a:ln>
                <a:solidFill>
                  <a:schemeClr val="bg1"/>
                </a:solidFill>
                <a:effectLst/>
                <a:latin typeface="Arial" panose="020B0604020202020204" pitchFamily="34" charset="0"/>
                <a:cs typeface="Arial" panose="020B0604020202020204" pitchFamily="34" charset="0"/>
              </a:rPr>
              <a:t>permanent!</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pic>
        <p:nvPicPr>
          <p:cNvPr id="13316" name="Picture 4" descr="Image result for pyramids of egy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526" y="1812607"/>
            <a:ext cx="4315934" cy="323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57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04800" y="579120"/>
            <a:ext cx="4526280" cy="5897880"/>
          </a:xfrm>
          <a:prstGeom prst="rect">
            <a:avLst/>
          </a:prstGeom>
          <a:solidFill>
            <a:schemeClr val="bg1"/>
          </a:solidFill>
          <a:ln w="381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0066"/>
              </a:solidFill>
              <a:effectLst/>
              <a:latin typeface="Lucida Console" pitchFamily="49" charset="0"/>
            </a:endParaRPr>
          </a:p>
        </p:txBody>
      </p:sp>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31</a:t>
            </a:fld>
            <a:endParaRPr lang="en-US" dirty="0"/>
          </a:p>
        </p:txBody>
      </p:sp>
      <p:sp>
        <p:nvSpPr>
          <p:cNvPr id="8" name="Rounded Rectangular Callout 7"/>
          <p:cNvSpPr/>
          <p:nvPr/>
        </p:nvSpPr>
        <p:spPr bwMode="auto">
          <a:xfrm>
            <a:off x="5364480" y="5541223"/>
            <a:ext cx="3549754" cy="1328023"/>
          </a:xfrm>
          <a:prstGeom prst="wedgeRoundRectCallout">
            <a:avLst>
              <a:gd name="adj1" fmla="val 116"/>
              <a:gd name="adj2" fmla="val -137561"/>
              <a:gd name="adj3" fmla="val 16667"/>
            </a:avLst>
          </a:prstGeom>
          <a:solidFill>
            <a:srgbClr val="FFFF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PoW</a:t>
            </a: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consensus emerges only over time</a:t>
            </a:r>
          </a:p>
        </p:txBody>
      </p:sp>
      <p:pic>
        <p:nvPicPr>
          <p:cNvPr id="12292" name="Picture 4" descr="Image result for medieval dispu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57312"/>
            <a:ext cx="4431546" cy="435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97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Arrow Connector 59"/>
          <p:cNvCxnSpPr/>
          <p:nvPr/>
        </p:nvCxnSpPr>
        <p:spPr bwMode="auto">
          <a:xfrm flipH="1">
            <a:off x="4778586" y="5799818"/>
            <a:ext cx="1400059" cy="175175"/>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24" name="Title 23"/>
          <p:cNvSpPr>
            <a:spLocks noGrp="1"/>
          </p:cNvSpPr>
          <p:nvPr>
            <p:ph type="title"/>
          </p:nvPr>
        </p:nvSpPr>
        <p:spPr/>
        <p:txBody>
          <a:bodyPr/>
          <a:lstStyle/>
          <a:p>
            <a:r>
              <a:rPr lang="en-US" dirty="0" smtClean="0">
                <a:solidFill>
                  <a:srgbClr val="FFFF00"/>
                </a:solidFill>
              </a:rPr>
              <a:t>Blockchain</a:t>
            </a:r>
            <a:endParaRPr lang="en-US" dirty="0">
              <a:solidFill>
                <a:srgbClr val="FFFF00"/>
              </a:solidFill>
            </a:endParaRPr>
          </a:p>
        </p:txBody>
      </p:sp>
      <p:cxnSp>
        <p:nvCxnSpPr>
          <p:cNvPr id="37" name="Straight Arrow Connector 36"/>
          <p:cNvCxnSpPr/>
          <p:nvPr/>
        </p:nvCxnSpPr>
        <p:spPr bwMode="auto">
          <a:xfrm flipV="1">
            <a:off x="3013122" y="1505341"/>
            <a:ext cx="1415085" cy="515110"/>
          </a:xfrm>
          <a:prstGeom prst="straightConnector1">
            <a:avLst/>
          </a:prstGeom>
          <a:solidFill>
            <a:schemeClr val="accent5">
              <a:lumMod val="40000"/>
              <a:lumOff val="60000"/>
            </a:schemeClr>
          </a:solidFill>
          <a:ln w="76200" cap="flat" cmpd="sng" algn="ctr">
            <a:solidFill>
              <a:srgbClr val="FF0000"/>
            </a:solidFill>
            <a:prstDash val="solid"/>
            <a:round/>
            <a:headEnd type="none" w="med" len="med"/>
            <a:tailEnd type="arrow"/>
          </a:ln>
          <a:effectLst/>
        </p:spPr>
      </p:cxnSp>
      <p:sp>
        <p:nvSpPr>
          <p:cNvPr id="27" name="Rounded Rectangle 26"/>
          <p:cNvSpPr/>
          <p:nvPr/>
        </p:nvSpPr>
        <p:spPr bwMode="auto">
          <a:xfrm>
            <a:off x="612476" y="3087150"/>
            <a:ext cx="2498012" cy="510778"/>
          </a:xfrm>
          <a:prstGeom prst="roundRect">
            <a:avLst/>
          </a:prstGeom>
          <a:solidFill>
            <a:schemeClr val="accent5">
              <a:lumMod val="40000"/>
              <a:lumOff val="60000"/>
            </a:schemeClr>
          </a:solidFill>
          <a:ln w="38100" cap="flat" cmpd="sng" algn="ctr">
            <a:solidFill>
              <a:schemeClr val="tx1">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lumMod val="75000"/>
                  </a:schemeClr>
                </a:solidFill>
                <a:effectLst/>
                <a:latin typeface="Arial" panose="020B0604020202020204" pitchFamily="34" charset="0"/>
                <a:cs typeface="Arial" panose="020B0604020202020204" pitchFamily="34" charset="0"/>
              </a:rPr>
              <a:t>This happened</a:t>
            </a:r>
          </a:p>
        </p:txBody>
      </p:sp>
      <p:cxnSp>
        <p:nvCxnSpPr>
          <p:cNvPr id="30" name="Straight Arrow Connector 29"/>
          <p:cNvCxnSpPr>
            <a:stCxn id="27" idx="0"/>
          </p:cNvCxnSpPr>
          <p:nvPr/>
        </p:nvCxnSpPr>
        <p:spPr bwMode="auto">
          <a:xfrm flipV="1">
            <a:off x="1861482" y="2583407"/>
            <a:ext cx="1151640" cy="503743"/>
          </a:xfrm>
          <a:prstGeom prst="straightConnector1">
            <a:avLst/>
          </a:prstGeom>
          <a:solidFill>
            <a:schemeClr val="accent5">
              <a:lumMod val="40000"/>
              <a:lumOff val="60000"/>
            </a:schemeClr>
          </a:solidFill>
          <a:ln w="76200" cap="flat" cmpd="sng" algn="ctr">
            <a:solidFill>
              <a:schemeClr val="tx1">
                <a:lumMod val="75000"/>
              </a:schemeClr>
            </a:solidFill>
            <a:prstDash val="solid"/>
            <a:round/>
            <a:headEnd type="none" w="med" len="med"/>
            <a:tailEnd type="arrow"/>
          </a:ln>
          <a:effectLst/>
        </p:spPr>
      </p:cxnSp>
      <p:sp>
        <p:nvSpPr>
          <p:cNvPr id="51" name="Freeform 27"/>
          <p:cNvSpPr>
            <a:spLocks/>
          </p:cNvSpPr>
          <p:nvPr/>
        </p:nvSpPr>
        <p:spPr bwMode="auto">
          <a:xfrm>
            <a:off x="1755986" y="4997093"/>
            <a:ext cx="3022600" cy="1955800"/>
          </a:xfrm>
          <a:custGeom>
            <a:avLst/>
            <a:gdLst>
              <a:gd name="T0" fmla="*/ 760 w 1904"/>
              <a:gd name="T1" fmla="*/ 328 h 1232"/>
              <a:gd name="T2" fmla="*/ 560 w 1904"/>
              <a:gd name="T3" fmla="*/ 72 h 1232"/>
              <a:gd name="T4" fmla="*/ 536 w 1904"/>
              <a:gd name="T5" fmla="*/ 360 h 1232"/>
              <a:gd name="T6" fmla="*/ 0 w 1904"/>
              <a:gd name="T7" fmla="*/ 160 h 1232"/>
              <a:gd name="T8" fmla="*/ 368 w 1904"/>
              <a:gd name="T9" fmla="*/ 624 h 1232"/>
              <a:gd name="T10" fmla="*/ 168 w 1904"/>
              <a:gd name="T11" fmla="*/ 1064 h 1232"/>
              <a:gd name="T12" fmla="*/ 600 w 1904"/>
              <a:gd name="T13" fmla="*/ 784 h 1232"/>
              <a:gd name="T14" fmla="*/ 1144 w 1904"/>
              <a:gd name="T15" fmla="*/ 1232 h 1232"/>
              <a:gd name="T16" fmla="*/ 1000 w 1904"/>
              <a:gd name="T17" fmla="*/ 848 h 1232"/>
              <a:gd name="T18" fmla="*/ 1904 w 1904"/>
              <a:gd name="T19" fmla="*/ 912 h 1232"/>
              <a:gd name="T20" fmla="*/ 1168 w 1904"/>
              <a:gd name="T21" fmla="*/ 560 h 1232"/>
              <a:gd name="T22" fmla="*/ 1808 w 1904"/>
              <a:gd name="T23" fmla="*/ 160 h 1232"/>
              <a:gd name="T24" fmla="*/ 1040 w 1904"/>
              <a:gd name="T25" fmla="*/ 384 h 1232"/>
              <a:gd name="T26" fmla="*/ 952 w 1904"/>
              <a:gd name="T27" fmla="*/ 0 h 1232"/>
              <a:gd name="T28" fmla="*/ 760 w 1904"/>
              <a:gd name="T29" fmla="*/ 328 h 1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04"/>
              <a:gd name="T46" fmla="*/ 0 h 1232"/>
              <a:gd name="T47" fmla="*/ 1904 w 1904"/>
              <a:gd name="T48" fmla="*/ 1232 h 12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04" h="1232">
                <a:moveTo>
                  <a:pt x="760" y="328"/>
                </a:moveTo>
                <a:lnTo>
                  <a:pt x="560" y="72"/>
                </a:lnTo>
                <a:lnTo>
                  <a:pt x="536" y="360"/>
                </a:lnTo>
                <a:lnTo>
                  <a:pt x="0" y="160"/>
                </a:lnTo>
                <a:lnTo>
                  <a:pt x="368" y="624"/>
                </a:lnTo>
                <a:lnTo>
                  <a:pt x="168" y="1064"/>
                </a:lnTo>
                <a:lnTo>
                  <a:pt x="600" y="784"/>
                </a:lnTo>
                <a:lnTo>
                  <a:pt x="1144" y="1232"/>
                </a:lnTo>
                <a:lnTo>
                  <a:pt x="1000" y="848"/>
                </a:lnTo>
                <a:lnTo>
                  <a:pt x="1904" y="912"/>
                </a:lnTo>
                <a:lnTo>
                  <a:pt x="1168" y="560"/>
                </a:lnTo>
                <a:lnTo>
                  <a:pt x="1808" y="160"/>
                </a:lnTo>
                <a:lnTo>
                  <a:pt x="1040" y="384"/>
                </a:lnTo>
                <a:lnTo>
                  <a:pt x="952" y="0"/>
                </a:lnTo>
                <a:lnTo>
                  <a:pt x="760" y="328"/>
                </a:lnTo>
                <a:close/>
              </a:path>
            </a:pathLst>
          </a:custGeom>
          <a:solidFill>
            <a:srgbClr val="FFFF00"/>
          </a:solidFill>
          <a:ln w="38100">
            <a:solidFill>
              <a:srgbClr val="FF0000"/>
            </a:solidFill>
            <a:round/>
            <a:headEnd/>
            <a:tailEnd/>
          </a:ln>
        </p:spPr>
        <p:txBody>
          <a:bodyPr wrap="none" anchor="ctr"/>
          <a:lstStyle/>
          <a:p>
            <a:endParaRPr lang="en-US" dirty="0">
              <a:latin typeface="Courier New" pitchFamily="49" charset="0"/>
            </a:endParaRPr>
          </a:p>
        </p:txBody>
      </p:sp>
      <p:sp>
        <p:nvSpPr>
          <p:cNvPr id="52" name="Text Box 28"/>
          <p:cNvSpPr txBox="1">
            <a:spLocks noChangeArrowheads="1"/>
          </p:cNvSpPr>
          <p:nvPr/>
        </p:nvSpPr>
        <p:spPr bwMode="auto">
          <a:xfrm>
            <a:off x="2252740" y="5532111"/>
            <a:ext cx="1410963" cy="707886"/>
          </a:xfrm>
          <a:prstGeom prst="rect">
            <a:avLst/>
          </a:prstGeom>
          <a:noFill/>
          <a:ln w="9525" algn="ctr">
            <a:noFill/>
            <a:miter lim="800000"/>
            <a:headEnd/>
            <a:tailEnd/>
          </a:ln>
        </p:spPr>
        <p:txBody>
          <a:bodyPr wrap="none">
            <a:spAutoFit/>
          </a:bodyPr>
          <a:lstStyle/>
          <a:p>
            <a:pPr algn="ctr">
              <a:spcBef>
                <a:spcPct val="0"/>
              </a:spcBef>
            </a:pPr>
            <a:r>
              <a:rPr lang="en-US" sz="2000" b="0" dirty="0" err="1" smtClean="0">
                <a:solidFill>
                  <a:srgbClr val="FF0000"/>
                </a:solidFill>
                <a:latin typeface="Arial" pitchFamily="34" charset="0"/>
                <a:sym typeface="Symbol" pitchFamily="18" charset="2"/>
              </a:rPr>
              <a:t>PoW</a:t>
            </a:r>
            <a:endParaRPr lang="en-US" sz="2000" b="0" dirty="0" smtClean="0">
              <a:solidFill>
                <a:srgbClr val="FF0000"/>
              </a:solidFill>
              <a:latin typeface="Arial" pitchFamily="34" charset="0"/>
              <a:sym typeface="Symbol" pitchFamily="18" charset="2"/>
            </a:endParaRPr>
          </a:p>
          <a:p>
            <a:pPr algn="ctr">
              <a:spcBef>
                <a:spcPct val="0"/>
              </a:spcBef>
            </a:pPr>
            <a:r>
              <a:rPr lang="en-US" sz="2000" b="0" dirty="0" smtClean="0">
                <a:solidFill>
                  <a:srgbClr val="FF0000"/>
                </a:solidFill>
                <a:latin typeface="Arial" pitchFamily="34" charset="0"/>
                <a:sym typeface="Symbol" pitchFamily="18" charset="2"/>
              </a:rPr>
              <a:t>consensus</a:t>
            </a:r>
            <a:endParaRPr lang="el-GR" sz="2000" b="0" dirty="0">
              <a:solidFill>
                <a:srgbClr val="FF0000"/>
              </a:solidFill>
              <a:latin typeface="Arial" pitchFamily="34" charset="0"/>
              <a:sym typeface="Symbol" pitchFamily="18" charset="2"/>
            </a:endParaRPr>
          </a:p>
        </p:txBody>
      </p:sp>
      <p:sp>
        <p:nvSpPr>
          <p:cNvPr id="53" name="Rounded Rectangle 52"/>
          <p:cNvSpPr/>
          <p:nvPr/>
        </p:nvSpPr>
        <p:spPr bwMode="auto">
          <a:xfrm>
            <a:off x="1764116" y="2046540"/>
            <a:ext cx="2498012" cy="510778"/>
          </a:xfrm>
          <a:prstGeom prst="roundRect">
            <a:avLst/>
          </a:prstGeom>
          <a:solidFill>
            <a:schemeClr val="accent5">
              <a:lumMod val="40000"/>
              <a:lumOff val="60000"/>
            </a:schemeClr>
          </a:solid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This happened</a:t>
            </a:r>
          </a:p>
        </p:txBody>
      </p:sp>
      <p:cxnSp>
        <p:nvCxnSpPr>
          <p:cNvPr id="54" name="Straight Arrow Connector 53"/>
          <p:cNvCxnSpPr/>
          <p:nvPr/>
        </p:nvCxnSpPr>
        <p:spPr bwMode="auto">
          <a:xfrm rot="5400000" flipH="1">
            <a:off x="2755567" y="4997093"/>
            <a:ext cx="515110" cy="0"/>
          </a:xfrm>
          <a:prstGeom prst="straightConnector1">
            <a:avLst/>
          </a:prstGeom>
          <a:solidFill>
            <a:schemeClr val="accent5">
              <a:lumMod val="40000"/>
              <a:lumOff val="60000"/>
            </a:schemeClr>
          </a:solidFill>
          <a:ln w="76200" cap="flat" cmpd="sng" algn="ctr">
            <a:solidFill>
              <a:schemeClr val="tx1"/>
            </a:solidFill>
            <a:prstDash val="solid"/>
            <a:round/>
            <a:headEnd type="none" w="med" len="med"/>
            <a:tailEnd type="arrow"/>
          </a:ln>
          <a:effectLst/>
        </p:spPr>
      </p:cxnSp>
      <p:sp>
        <p:nvSpPr>
          <p:cNvPr id="55" name="Rounded Rectangle 54"/>
          <p:cNvSpPr/>
          <p:nvPr/>
        </p:nvSpPr>
        <p:spPr bwMode="auto">
          <a:xfrm>
            <a:off x="4929638" y="4928751"/>
            <a:ext cx="2498012" cy="510778"/>
          </a:xfrm>
          <a:prstGeom prst="roundRect">
            <a:avLst/>
          </a:prstGeom>
          <a:solidFill>
            <a:schemeClr val="accent5">
              <a:lumMod val="40000"/>
              <a:lumOff val="60000"/>
            </a:schemeClr>
          </a:solid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C000"/>
                </a:solidFill>
                <a:effectLst/>
                <a:latin typeface="Arial" panose="020B0604020202020204" pitchFamily="34" charset="0"/>
                <a:cs typeface="Arial" panose="020B0604020202020204" pitchFamily="34" charset="0"/>
              </a:rPr>
              <a:t>This happened</a:t>
            </a:r>
          </a:p>
        </p:txBody>
      </p:sp>
      <p:sp>
        <p:nvSpPr>
          <p:cNvPr id="56" name="Rounded Rectangle 55"/>
          <p:cNvSpPr/>
          <p:nvPr/>
        </p:nvSpPr>
        <p:spPr bwMode="auto">
          <a:xfrm>
            <a:off x="5378031" y="6135421"/>
            <a:ext cx="2498012" cy="510778"/>
          </a:xfrm>
          <a:prstGeom prst="roundRect">
            <a:avLst/>
          </a:prstGeom>
          <a:solidFill>
            <a:schemeClr val="accent5">
              <a:lumMod val="40000"/>
              <a:lumOff val="60000"/>
            </a:schemeClr>
          </a:solidFill>
          <a:ln w="38100" cap="flat" cmpd="sng" algn="ctr">
            <a:solidFill>
              <a:srgbClr val="C0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This happened</a:t>
            </a:r>
          </a:p>
        </p:txBody>
      </p:sp>
      <p:sp>
        <p:nvSpPr>
          <p:cNvPr id="57" name="Rounded Rectangle 56"/>
          <p:cNvSpPr/>
          <p:nvPr/>
        </p:nvSpPr>
        <p:spPr bwMode="auto">
          <a:xfrm>
            <a:off x="6221824" y="5464215"/>
            <a:ext cx="2498012" cy="510778"/>
          </a:xfrm>
          <a:prstGeom prst="roundRect">
            <a:avLst/>
          </a:prstGeom>
          <a:solidFill>
            <a:schemeClr val="accent5">
              <a:lumMod val="40000"/>
              <a:lumOff val="60000"/>
            </a:schemeClr>
          </a:solidFill>
          <a:ln w="38100" cap="flat" cmpd="sng" algn="ctr">
            <a:solidFill>
              <a:schemeClr val="accent6">
                <a:lumMod val="50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7030A0"/>
                </a:solidFill>
                <a:effectLst/>
                <a:latin typeface="Arial" panose="020B0604020202020204" pitchFamily="34" charset="0"/>
                <a:cs typeface="Arial" panose="020B0604020202020204" pitchFamily="34" charset="0"/>
              </a:rPr>
              <a:t>This happened</a:t>
            </a:r>
          </a:p>
        </p:txBody>
      </p:sp>
      <p:cxnSp>
        <p:nvCxnSpPr>
          <p:cNvPr id="58" name="Straight Arrow Connector 57"/>
          <p:cNvCxnSpPr/>
          <p:nvPr/>
        </p:nvCxnSpPr>
        <p:spPr bwMode="auto">
          <a:xfrm flipH="1">
            <a:off x="4434840" y="5464215"/>
            <a:ext cx="795702" cy="471151"/>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cxnSp>
        <p:nvCxnSpPr>
          <p:cNvPr id="59" name="Straight Arrow Connector 58"/>
          <p:cNvCxnSpPr/>
          <p:nvPr/>
        </p:nvCxnSpPr>
        <p:spPr bwMode="auto">
          <a:xfrm flipH="1" flipV="1">
            <a:off x="4434840" y="6135421"/>
            <a:ext cx="943192" cy="387299"/>
          </a:xfrm>
          <a:prstGeom prst="straightConnector1">
            <a:avLst/>
          </a:prstGeom>
          <a:solidFill>
            <a:schemeClr val="accent5">
              <a:lumMod val="40000"/>
              <a:lumOff val="60000"/>
            </a:schemeClr>
          </a:solidFill>
          <a:ln w="76200" cap="flat" cmpd="sng" algn="ctr">
            <a:solidFill>
              <a:schemeClr val="tx1"/>
            </a:solidFill>
            <a:prstDash val="sysDot"/>
            <a:round/>
            <a:headEnd type="none" w="med" len="med"/>
            <a:tailEnd type="arrow"/>
          </a:ln>
          <a:effectLst/>
        </p:spPr>
      </p:cxnSp>
      <p:sp>
        <p:nvSpPr>
          <p:cNvPr id="17" name="Rounded Rectangle 16"/>
          <p:cNvSpPr/>
          <p:nvPr/>
        </p:nvSpPr>
        <p:spPr bwMode="auto">
          <a:xfrm>
            <a:off x="2229378" y="4254804"/>
            <a:ext cx="2498012" cy="510778"/>
          </a:xfrm>
          <a:prstGeom prst="roundRect">
            <a:avLst/>
          </a:prstGeom>
          <a:solidFill>
            <a:schemeClr val="accent5">
              <a:lumMod val="40000"/>
              <a:lumOff val="60000"/>
            </a:schemeClr>
          </a:solidFill>
          <a:ln w="38100" cap="flat" cmpd="sng" algn="ctr">
            <a:solidFill>
              <a:srgbClr val="FF0066"/>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panose="020B0604020202020204" pitchFamily="34" charset="0"/>
                <a:cs typeface="Arial" panose="020B0604020202020204" pitchFamily="34" charset="0"/>
              </a:rPr>
              <a:t>This happened</a:t>
            </a:r>
          </a:p>
        </p:txBody>
      </p:sp>
      <p:cxnSp>
        <p:nvCxnSpPr>
          <p:cNvPr id="18" name="Straight Arrow Connector 17"/>
          <p:cNvCxnSpPr>
            <a:stCxn id="17" idx="0"/>
          </p:cNvCxnSpPr>
          <p:nvPr/>
        </p:nvCxnSpPr>
        <p:spPr bwMode="auto">
          <a:xfrm flipV="1">
            <a:off x="3478384" y="3750328"/>
            <a:ext cx="1899647" cy="504476"/>
          </a:xfrm>
          <a:prstGeom prst="straightConnector1">
            <a:avLst/>
          </a:prstGeom>
          <a:solidFill>
            <a:schemeClr val="accent5">
              <a:lumMod val="40000"/>
              <a:lumOff val="60000"/>
            </a:schemeClr>
          </a:solidFill>
          <a:ln w="76200" cap="flat" cmpd="sng" algn="ctr">
            <a:solidFill>
              <a:srgbClr val="FF0066"/>
            </a:solidFill>
            <a:prstDash val="solid"/>
            <a:round/>
            <a:headEnd type="none" w="med" len="med"/>
            <a:tailEnd type="arrow"/>
          </a:ln>
          <a:effectLst/>
        </p:spPr>
      </p:cxnSp>
      <p:sp>
        <p:nvSpPr>
          <p:cNvPr id="22" name="Rounded Rectangle 21"/>
          <p:cNvSpPr/>
          <p:nvPr/>
        </p:nvSpPr>
        <p:spPr bwMode="auto">
          <a:xfrm>
            <a:off x="3873836" y="3239550"/>
            <a:ext cx="2498012" cy="510778"/>
          </a:xfrm>
          <a:prstGeom prst="roundRect">
            <a:avLst/>
          </a:prstGeom>
          <a:solidFill>
            <a:schemeClr val="accent5">
              <a:lumMod val="40000"/>
              <a:lumOff val="60000"/>
            </a:schemeClr>
          </a:solidFill>
          <a:ln w="38100"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B050"/>
                </a:solidFill>
                <a:effectLst/>
                <a:latin typeface="Arial" panose="020B0604020202020204" pitchFamily="34" charset="0"/>
                <a:cs typeface="Arial" panose="020B0604020202020204" pitchFamily="34" charset="0"/>
              </a:rPr>
              <a:t>This happened</a:t>
            </a:r>
          </a:p>
        </p:txBody>
      </p:sp>
      <p:cxnSp>
        <p:nvCxnSpPr>
          <p:cNvPr id="23" name="Straight Arrow Connector 22"/>
          <p:cNvCxnSpPr>
            <a:stCxn id="22" idx="0"/>
            <a:endCxn id="53" idx="2"/>
          </p:cNvCxnSpPr>
          <p:nvPr/>
        </p:nvCxnSpPr>
        <p:spPr bwMode="auto">
          <a:xfrm flipH="1" flipV="1">
            <a:off x="3013122" y="2557318"/>
            <a:ext cx="2109720" cy="682232"/>
          </a:xfrm>
          <a:prstGeom prst="straightConnector1">
            <a:avLst/>
          </a:prstGeom>
          <a:solidFill>
            <a:schemeClr val="accent5">
              <a:lumMod val="40000"/>
              <a:lumOff val="60000"/>
            </a:schemeClr>
          </a:solidFill>
          <a:ln w="76200" cap="flat" cmpd="sng" algn="ctr">
            <a:solidFill>
              <a:schemeClr val="accent1"/>
            </a:solidFill>
            <a:prstDash val="solid"/>
            <a:round/>
            <a:headEnd type="none" w="med" len="med"/>
            <a:tailEnd type="arrow"/>
          </a:ln>
          <a:effectLst/>
        </p:spPr>
      </p:cxnSp>
      <p:sp>
        <p:nvSpPr>
          <p:cNvPr id="36" name="Rounded Rectangle 35"/>
          <p:cNvSpPr/>
          <p:nvPr/>
        </p:nvSpPr>
        <p:spPr bwMode="auto">
          <a:xfrm>
            <a:off x="6086106" y="2237447"/>
            <a:ext cx="2498012" cy="510778"/>
          </a:xfrm>
          <a:prstGeom prst="roundRect">
            <a:avLst/>
          </a:prstGeom>
          <a:solidFill>
            <a:schemeClr val="accent5">
              <a:lumMod val="40000"/>
              <a:lumOff val="60000"/>
            </a:schemeClr>
          </a:solidFill>
          <a:ln w="38100" cap="flat" cmpd="sng" algn="ctr">
            <a:solidFill>
              <a:schemeClr val="tx1">
                <a:lumMod val="75000"/>
              </a:schemeClr>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lumMod val="75000"/>
                  </a:schemeClr>
                </a:solidFill>
                <a:effectLst/>
                <a:latin typeface="Arial" panose="020B0604020202020204" pitchFamily="34" charset="0"/>
                <a:cs typeface="Arial" panose="020B0604020202020204" pitchFamily="34" charset="0"/>
              </a:rPr>
              <a:t>This happened</a:t>
            </a:r>
          </a:p>
        </p:txBody>
      </p:sp>
      <p:cxnSp>
        <p:nvCxnSpPr>
          <p:cNvPr id="38" name="Straight Arrow Connector 37"/>
          <p:cNvCxnSpPr>
            <a:stCxn id="36" idx="0"/>
          </p:cNvCxnSpPr>
          <p:nvPr/>
        </p:nvCxnSpPr>
        <p:spPr bwMode="auto">
          <a:xfrm flipH="1" flipV="1">
            <a:off x="4602480" y="1505341"/>
            <a:ext cx="2732632" cy="732106"/>
          </a:xfrm>
          <a:prstGeom prst="straightConnector1">
            <a:avLst/>
          </a:prstGeom>
          <a:solidFill>
            <a:schemeClr val="accent5">
              <a:lumMod val="40000"/>
              <a:lumOff val="60000"/>
            </a:schemeClr>
          </a:solidFill>
          <a:ln w="76200" cap="flat" cmpd="sng" algn="ctr">
            <a:solidFill>
              <a:schemeClr val="tx1">
                <a:lumMod val="75000"/>
              </a:schemeClr>
            </a:solidFill>
            <a:prstDash val="solid"/>
            <a:round/>
            <a:headEnd type="none" w="med" len="med"/>
            <a:tailEnd type="arrow"/>
          </a:ln>
          <a:effectLst/>
        </p:spPr>
      </p:cxnSp>
    </p:spTree>
    <p:extLst>
      <p:ext uri="{BB962C8B-B14F-4D97-AF65-F5344CB8AC3E}">
        <p14:creationId xmlns:p14="http://schemas.microsoft.com/office/powerpoint/2010/main" val="4723714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33</a:t>
            </a:fld>
            <a:endParaRPr lang="en-US" dirty="0"/>
          </a:p>
        </p:txBody>
      </p:sp>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bwMode="auto">
          <a:xfrm>
            <a:off x="307398" y="5409446"/>
            <a:ext cx="7800282" cy="1328023"/>
          </a:xfrm>
          <a:prstGeom prst="wedgeRoundRectCallout">
            <a:avLst>
              <a:gd name="adj1" fmla="val 2378"/>
              <a:gd name="adj2" fmla="val -113079"/>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Can we apply our experience with universal constructions, replicated state machines, etc. to address them?</a:t>
            </a:r>
          </a:p>
        </p:txBody>
      </p:sp>
      <p:sp>
        <p:nvSpPr>
          <p:cNvPr id="6" name="Rounded Rectangular Callout 5"/>
          <p:cNvSpPr/>
          <p:nvPr/>
        </p:nvSpPr>
        <p:spPr bwMode="auto">
          <a:xfrm>
            <a:off x="425576" y="579120"/>
            <a:ext cx="7011544" cy="1328023"/>
          </a:xfrm>
          <a:prstGeom prst="wedgeRoundRectCallout">
            <a:avLst>
              <a:gd name="adj1" fmla="val 34563"/>
              <a:gd name="adj2" fmla="val 111033"/>
              <a:gd name="adj3" fmla="val 16667"/>
            </a:avLst>
          </a:prstGeom>
          <a:solidFill>
            <a:srgbClr val="FFFF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There are many open research</a:t>
            </a:r>
            <a:r>
              <a:rPr kumimoji="0" lang="en-US" sz="2400" b="1" i="0" u="none" strike="noStrike" cap="none" normalizeH="0" dirty="0" smtClean="0">
                <a:ln>
                  <a:noFill/>
                </a:ln>
                <a:solidFill>
                  <a:schemeClr val="bg1"/>
                </a:solidFill>
                <a:effectLst/>
                <a:latin typeface="Arial" panose="020B0604020202020204" pitchFamily="34" charset="0"/>
                <a:cs typeface="Arial" panose="020B0604020202020204" pitchFamily="34" charset="0"/>
              </a:rPr>
              <a:t> questions on correctness, modeling, efficiency of </a:t>
            </a:r>
            <a:r>
              <a:rPr kumimoji="0" lang="en-US" sz="2400" b="1" i="0" u="none" strike="noStrike" cap="none" normalizeH="0" dirty="0" err="1" smtClean="0">
                <a:ln>
                  <a:noFill/>
                </a:ln>
                <a:solidFill>
                  <a:schemeClr val="bg1"/>
                </a:solidFill>
                <a:effectLst/>
                <a:latin typeface="Arial" panose="020B0604020202020204" pitchFamily="34" charset="0"/>
                <a:cs typeface="Arial" panose="020B0604020202020204" pitchFamily="34" charset="0"/>
              </a:rPr>
              <a:t>PoW</a:t>
            </a:r>
            <a:r>
              <a:rPr kumimoji="0" lang="en-US" sz="2400" b="1" i="0" u="none" strike="noStrike" cap="none" normalizeH="0" dirty="0" smtClean="0">
                <a:ln>
                  <a:noFill/>
                </a:ln>
                <a:solidFill>
                  <a:schemeClr val="bg1"/>
                </a:solidFill>
                <a:effectLst/>
                <a:latin typeface="Arial" panose="020B0604020202020204" pitchFamily="34" charset="0"/>
                <a:cs typeface="Arial" panose="020B0604020202020204" pitchFamily="34" charset="0"/>
              </a:rPr>
              <a:t> (and related) “consensus” algorithms …</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877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c6.nrostatic.com/sites/default/files/uploaded/signing-of-magna-cart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6505" y="-1"/>
            <a:ext cx="6917495" cy="691749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1"/>
          </p:nvPr>
        </p:nvSpPr>
        <p:spPr/>
        <p:txBody>
          <a:bodyPr/>
          <a:lstStyle/>
          <a:p>
            <a:pPr>
              <a:defRPr/>
            </a:pPr>
            <a:fld id="{FA8C595A-3CE5-48A7-A55E-633D7D1DD01A}" type="slidenum">
              <a:rPr lang="x-none" smtClean="0">
                <a:solidFill>
                  <a:srgbClr val="FFFF00"/>
                </a:solidFill>
              </a:rPr>
              <a:pPr>
                <a:defRPr/>
              </a:pPr>
              <a:t>34</a:t>
            </a:fld>
            <a:endParaRPr lang="en-US" dirty="0">
              <a:solidFill>
                <a:srgbClr val="FFFF00"/>
              </a:solidFill>
            </a:endParaRPr>
          </a:p>
        </p:txBody>
      </p:sp>
      <p:sp>
        <p:nvSpPr>
          <p:cNvPr id="7" name="TextBox 6"/>
          <p:cNvSpPr txBox="1"/>
          <p:nvPr/>
        </p:nvSpPr>
        <p:spPr bwMode="auto">
          <a:xfrm>
            <a:off x="835740" y="783771"/>
            <a:ext cx="278153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Smart Contracts</a:t>
            </a:r>
            <a:endParaRPr lang="en-US" sz="2800"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bwMode="auto">
          <a:xfrm>
            <a:off x="835740" y="4173519"/>
            <a:ext cx="7476149" cy="523220"/>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Bitcoin + Turing-complete scripting language?</a:t>
            </a:r>
            <a:endParaRPr lang="en-US" sz="2800" dirty="0">
              <a:solidFill>
                <a:srgbClr val="FFFF00"/>
              </a:solidFill>
              <a:latin typeface="Arial" panose="020B0604020202020204" pitchFamily="34" charset="0"/>
              <a:cs typeface="Arial" panose="020B0604020202020204" pitchFamily="34" charset="0"/>
            </a:endParaRPr>
          </a:p>
        </p:txBody>
      </p:sp>
      <p:sp>
        <p:nvSpPr>
          <p:cNvPr id="10" name="TextBox 9"/>
          <p:cNvSpPr txBox="1"/>
          <p:nvPr/>
        </p:nvSpPr>
        <p:spPr bwMode="auto">
          <a:xfrm>
            <a:off x="835740" y="1832314"/>
            <a:ext cx="7073537" cy="1815882"/>
          </a:xfrm>
          <a:prstGeom prst="rect">
            <a:avLst/>
          </a:prstGeom>
          <a:solidFill>
            <a:schemeClr val="bg1"/>
          </a:solidFill>
          <a:ln w="76200">
            <a:solidFill>
              <a:schemeClr val="accent1"/>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“Computer </a:t>
            </a:r>
            <a:r>
              <a:rPr lang="en-US" sz="2800" dirty="0">
                <a:solidFill>
                  <a:srgbClr val="FFFF00"/>
                </a:solidFill>
                <a:latin typeface="Arial" panose="020B0604020202020204" pitchFamily="34" charset="0"/>
                <a:cs typeface="Arial" panose="020B0604020202020204" pitchFamily="34" charset="0"/>
              </a:rPr>
              <a:t>protocols that facilitate, verify, or enforce the negotiation or performance of a </a:t>
            </a:r>
            <a:r>
              <a:rPr lang="en-US" sz="2800" b="1" dirty="0">
                <a:solidFill>
                  <a:srgbClr val="FFFF00"/>
                </a:solidFill>
                <a:latin typeface="Arial" panose="020B0604020202020204" pitchFamily="34" charset="0"/>
                <a:cs typeface="Arial" panose="020B0604020202020204" pitchFamily="34" charset="0"/>
              </a:rPr>
              <a:t>contract</a:t>
            </a:r>
            <a:r>
              <a:rPr lang="en-US" sz="2800" dirty="0">
                <a:solidFill>
                  <a:srgbClr val="FFFF00"/>
                </a:solidFill>
                <a:latin typeface="Arial" panose="020B0604020202020204" pitchFamily="34" charset="0"/>
                <a:cs typeface="Arial" panose="020B0604020202020204" pitchFamily="34" charset="0"/>
              </a:rPr>
              <a:t>, or that make a contractual clause </a:t>
            </a:r>
            <a:r>
              <a:rPr lang="en-US" sz="2800" dirty="0" smtClean="0">
                <a:solidFill>
                  <a:srgbClr val="FFFF00"/>
                </a:solidFill>
                <a:latin typeface="Arial" panose="020B0604020202020204" pitchFamily="34" charset="0"/>
                <a:cs typeface="Arial" panose="020B0604020202020204" pitchFamily="34" charset="0"/>
              </a:rPr>
              <a:t>unnecessary” (Wikipedia)</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24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35</a:t>
            </a:fld>
            <a:endParaRPr lang="en-US" dirty="0"/>
          </a:p>
        </p:txBody>
      </p:sp>
      <p:sp>
        <p:nvSpPr>
          <p:cNvPr id="4" name="Text Box 3"/>
          <p:cNvSpPr txBox="1">
            <a:spLocks noChangeArrowheads="1"/>
          </p:cNvSpPr>
          <p:nvPr/>
        </p:nvSpPr>
        <p:spPr bwMode="auto">
          <a:xfrm>
            <a:off x="419100" y="215813"/>
            <a:ext cx="8305800" cy="64263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contract Ballot </a:t>
            </a:r>
            <a:r>
              <a:rPr lang="en-US" sz="2800" b="1" dirty="0" smtClean="0">
                <a:solidFill>
                  <a:schemeClr val="bg1">
                    <a:lumMod val="50000"/>
                  </a:schemeClr>
                </a:solidFill>
                <a:latin typeface="Courier New" charset="0"/>
                <a:cs typeface="Courier New" charset="0"/>
              </a:rPr>
              <a:t>{</a:t>
            </a:r>
            <a:endParaRPr lang="en-US" sz="2800" b="1" dirty="0">
              <a:solidFill>
                <a:schemeClr val="bg1">
                  <a:lumMod val="50000"/>
                </a:schemeClr>
              </a:solidFill>
              <a:latin typeface="Courier New" charset="0"/>
              <a:cs typeface="Courier New" charset="0"/>
            </a:endParaRP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mapping</a:t>
            </a:r>
            <a:r>
              <a:rPr lang="en-US" sz="2800" b="1" dirty="0">
                <a:solidFill>
                  <a:srgbClr val="3333FF"/>
                </a:solidFill>
                <a:latin typeface="Courier New" charset="0"/>
                <a:cs typeface="Courier New" charset="0"/>
              </a:rPr>
              <a:t>(address =&gt; Voter</a:t>
            </a:r>
            <a:r>
              <a:rPr lang="en-US" sz="2800" b="1" dirty="0" smtClean="0">
                <a:solidFill>
                  <a:srgbClr val="3333FF"/>
                </a:solidFill>
                <a:latin typeface="Courier New" charset="0"/>
                <a:cs typeface="Courier New" charset="0"/>
              </a:rPr>
              <a:t>)</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smtClean="0">
                <a:solidFill>
                  <a:srgbClr val="3333FF"/>
                </a:solidFill>
                <a:latin typeface="Courier New" charset="0"/>
                <a:cs typeface="Courier New" charset="0"/>
              </a:rPr>
              <a:t>    </a:t>
            </a:r>
            <a:r>
              <a:rPr lang="en-US" sz="2800" b="1" dirty="0" smtClean="0">
                <a:solidFill>
                  <a:schemeClr val="bg1"/>
                </a:solidFill>
                <a:latin typeface="Courier New" charset="0"/>
                <a:cs typeface="Courier New" charset="0"/>
              </a:rPr>
              <a:t>public </a:t>
            </a:r>
            <a:r>
              <a:rPr lang="en-US" sz="2800" b="1" dirty="0">
                <a:solidFill>
                  <a:srgbClr val="3333FF"/>
                </a:solidFill>
                <a:latin typeface="Courier New" charset="0"/>
                <a:cs typeface="Courier New" charset="0"/>
              </a:rPr>
              <a:t>voters; </a:t>
            </a:r>
            <a:endParaRPr lang="en-US" sz="2800" b="1" dirty="0" smtClean="0">
              <a:solidFill>
                <a:srgbClr val="3333FF"/>
              </a:solidFill>
              <a:latin typeface="Courier New" charset="0"/>
              <a:cs typeface="Courier New" charset="0"/>
            </a:endParaRPr>
          </a:p>
          <a:p>
            <a:pPr algn="l" eaLnBrk="1" hangingPunct="1">
              <a:lnSpc>
                <a:spcPct val="70000"/>
              </a:lnSpc>
              <a:spcBef>
                <a:spcPct val="30000"/>
              </a:spcBef>
            </a:pPr>
            <a:r>
              <a:rPr lang="en-US" sz="2800" b="1" dirty="0" smtClean="0">
                <a:solidFill>
                  <a:srgbClr val="3333FF"/>
                </a:solidFill>
                <a:latin typeface="Courier New" charset="0"/>
                <a:cs typeface="Courier New" charset="0"/>
              </a:rPr>
              <a:t>     … </a:t>
            </a:r>
            <a:r>
              <a:rPr lang="en-US" sz="2800" b="1" dirty="0" smtClean="0">
                <a:solidFill>
                  <a:srgbClr val="00B050"/>
                </a:solidFill>
                <a:latin typeface="Courier New" charset="0"/>
                <a:cs typeface="Courier New" charset="0"/>
              </a:rPr>
              <a:t>// more state </a:t>
            </a:r>
            <a:r>
              <a:rPr lang="en-US" sz="2800" b="1" dirty="0" err="1" smtClean="0">
                <a:solidFill>
                  <a:srgbClr val="00B050"/>
                </a:solidFill>
                <a:latin typeface="Courier New" charset="0"/>
                <a:cs typeface="Courier New" charset="0"/>
              </a:rPr>
              <a:t>decls</a:t>
            </a:r>
            <a:endParaRPr lang="en-US" sz="2800" b="1" dirty="0" smtClean="0">
              <a:solidFill>
                <a:srgbClr val="00B050"/>
              </a:solidFill>
              <a:latin typeface="Courier New" charset="0"/>
              <a:cs typeface="Courier New" charset="0"/>
            </a:endParaRPr>
          </a:p>
          <a:p>
            <a:pPr algn="l" eaLnBrk="1" hangingPunct="1">
              <a:lnSpc>
                <a:spcPct val="70000"/>
              </a:lnSpc>
              <a:spcBef>
                <a:spcPct val="30000"/>
              </a:spcBef>
            </a:pPr>
            <a:r>
              <a:rPr lang="en-US" sz="2800" b="1" dirty="0" smtClean="0">
                <a:solidFill>
                  <a:srgbClr val="3333FF"/>
                </a:solidFill>
                <a:latin typeface="Courier New" charset="0"/>
                <a:cs typeface="Courier New" charset="0"/>
              </a:rPr>
              <a:t>  </a:t>
            </a:r>
            <a:r>
              <a:rPr lang="en-US" sz="2800" b="1" dirty="0" smtClean="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vote</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proposal</a:t>
            </a:r>
            <a:r>
              <a:rPr lang="en-US" sz="2800" b="1" dirty="0" smtClean="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Voter </a:t>
            </a:r>
            <a:r>
              <a:rPr lang="en-US" sz="2800" b="1" dirty="0">
                <a:solidFill>
                  <a:srgbClr val="0066FF"/>
                </a:solidFill>
                <a:latin typeface="Courier New" charset="0"/>
                <a:cs typeface="Courier New" charset="0"/>
              </a:rPr>
              <a:t>sender = voters[</a:t>
            </a:r>
            <a:r>
              <a:rPr lang="en-US" sz="2800" b="1" dirty="0" err="1">
                <a:solidFill>
                  <a:srgbClr val="0066FF"/>
                </a:solidFill>
                <a:latin typeface="Courier New" charset="0"/>
                <a:cs typeface="Courier New" charset="0"/>
              </a:rPr>
              <a:t>msg.sender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err="1">
                <a:solidFill>
                  <a:srgbClr val="0066FF"/>
                </a:solidFill>
                <a:latin typeface="Courier New" charset="0"/>
                <a:cs typeface="Courier New" charset="0"/>
              </a:rPr>
              <a:t>sender.voted</a:t>
            </a:r>
            <a:r>
              <a:rPr lang="en-US" sz="2800" b="1" dirty="0">
                <a:solidFill>
                  <a:schemeClr val="bg1">
                    <a:lumMod val="50000"/>
                  </a:schemeClr>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throw;</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err="1">
                <a:solidFill>
                  <a:srgbClr val="0066FF"/>
                </a:solidFill>
                <a:latin typeface="Courier New" charset="0"/>
                <a:cs typeface="Courier New" charset="0"/>
              </a:rPr>
              <a:t>sender.voted</a:t>
            </a:r>
            <a:r>
              <a:rPr lang="en-US" sz="2800" b="1" dirty="0">
                <a:solidFill>
                  <a:srgbClr val="0066FF"/>
                </a:solidFill>
                <a:latin typeface="Courier New" charset="0"/>
                <a:cs typeface="Courier New" charset="0"/>
              </a:rPr>
              <a:t> =</a:t>
            </a:r>
            <a:r>
              <a:rPr lang="en-US" sz="2800" b="1" dirty="0">
                <a:solidFill>
                  <a:schemeClr val="bg1">
                    <a:lumMod val="50000"/>
                  </a:schemeClr>
                </a:solidFill>
                <a:latin typeface="Courier New" charset="0"/>
                <a:cs typeface="Courier New" charset="0"/>
              </a:rPr>
              <a:t> true;</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err="1">
                <a:solidFill>
                  <a:srgbClr val="0066FF"/>
                </a:solidFill>
                <a:latin typeface="Courier New" charset="0"/>
                <a:cs typeface="Courier New" charset="0"/>
              </a:rPr>
              <a:t>sender.vote</a:t>
            </a:r>
            <a:r>
              <a:rPr lang="en-US" sz="2800" b="1" dirty="0">
                <a:solidFill>
                  <a:srgbClr val="0066FF"/>
                </a:solidFill>
                <a:latin typeface="Courier New" charset="0"/>
                <a:cs typeface="Courier New" charset="0"/>
              </a:rPr>
              <a:t> = proposal;</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proposals[proposal].</a:t>
            </a:r>
            <a:r>
              <a:rPr lang="en-US" sz="2800" b="1" dirty="0" err="1" smtClean="0">
                <a:solidFill>
                  <a:srgbClr val="0066FF"/>
                </a:solidFill>
                <a:latin typeface="Courier New" charset="0"/>
                <a:cs typeface="Courier New" charset="0"/>
              </a:rPr>
              <a:t>voteCount</a:t>
            </a:r>
            <a:endParaRPr lang="en-US" sz="2800" b="1" dirty="0" smtClean="0">
              <a:solidFill>
                <a:srgbClr val="0066FF"/>
              </a:solidFill>
              <a:latin typeface="Courier New" charset="0"/>
              <a:cs typeface="Courier New" charset="0"/>
            </a:endParaRPr>
          </a:p>
          <a:p>
            <a:pPr algn="l" eaLnBrk="1" hangingPunct="1">
              <a:lnSpc>
                <a:spcPct val="70000"/>
              </a:lnSpc>
              <a:spcBef>
                <a:spcPct val="30000"/>
              </a:spcBef>
            </a:pPr>
            <a:r>
              <a:rPr lang="en-US" sz="2800" b="1" dirty="0">
                <a:solidFill>
                  <a:srgbClr val="0066FF"/>
                </a:solidFill>
                <a:latin typeface="Courier New" charset="0"/>
                <a:cs typeface="Courier New" charset="0"/>
              </a:rPr>
              <a:t> </a:t>
            </a:r>
            <a:r>
              <a:rPr lang="en-US" sz="2800" b="1" dirty="0" smtClean="0">
                <a:solidFill>
                  <a:srgbClr val="0066FF"/>
                </a:solidFill>
                <a:latin typeface="Courier New" charset="0"/>
                <a:cs typeface="Courier New" charset="0"/>
              </a:rPr>
              <a:t>     += </a:t>
            </a:r>
            <a:r>
              <a:rPr lang="en-US" sz="2800" b="1" dirty="0" err="1">
                <a:solidFill>
                  <a:srgbClr val="0066FF"/>
                </a:solidFill>
                <a:latin typeface="Courier New" charset="0"/>
                <a:cs typeface="Courier New" charset="0"/>
              </a:rPr>
              <a:t>sender.weight</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smtClean="0">
                <a:solidFill>
                  <a:schemeClr val="bg1">
                    <a:lumMod val="50000"/>
                  </a:schemeClr>
                </a:solidFill>
                <a:latin typeface="Courier New" charset="0"/>
                <a:cs typeface="Courier New" charset="0"/>
              </a:rPr>
              <a:t>…</a:t>
            </a:r>
            <a:endParaRPr lang="en-US" sz="2800" b="1" dirty="0">
              <a:solidFill>
                <a:schemeClr val="bg1">
                  <a:lumMod val="50000"/>
                </a:schemeClr>
              </a:solidFill>
              <a:latin typeface="Courier New" charset="0"/>
              <a:cs typeface="Courier New" charset="0"/>
            </a:endParaRP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a:t>
            </a:r>
          </a:p>
        </p:txBody>
      </p:sp>
      <p:sp>
        <p:nvSpPr>
          <p:cNvPr id="5" name="TextBox 4"/>
          <p:cNvSpPr txBox="1"/>
          <p:nvPr/>
        </p:nvSpPr>
        <p:spPr bwMode="auto">
          <a:xfrm>
            <a:off x="2057400" y="5731530"/>
            <a:ext cx="570540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Looks like an object in a language</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0466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36</a:t>
            </a:fld>
            <a:endParaRPr lang="en-US" dirty="0"/>
          </a:p>
        </p:txBody>
      </p:sp>
      <p:sp>
        <p:nvSpPr>
          <p:cNvPr id="4" name="Text Box 3"/>
          <p:cNvSpPr txBox="1">
            <a:spLocks noChangeArrowheads="1"/>
          </p:cNvSpPr>
          <p:nvPr/>
        </p:nvSpPr>
        <p:spPr bwMode="auto">
          <a:xfrm>
            <a:off x="419100" y="215813"/>
            <a:ext cx="8305800" cy="64263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contract Ballot </a:t>
            </a:r>
            <a:r>
              <a:rPr lang="en-US" sz="2800" b="1" dirty="0" smtClean="0">
                <a:solidFill>
                  <a:schemeClr val="tx1">
                    <a:lumMod val="75000"/>
                  </a:schemeClr>
                </a:solidFill>
                <a:latin typeface="Courier New" charset="0"/>
                <a:cs typeface="Courier New" charset="0"/>
              </a:rPr>
              <a:t>{</a:t>
            </a:r>
            <a:endParaRPr lang="en-US" sz="2800" b="1" dirty="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mapping</a:t>
            </a:r>
            <a:r>
              <a:rPr lang="en-US" sz="2800" b="1" dirty="0">
                <a:solidFill>
                  <a:srgbClr val="3333FF"/>
                </a:solidFill>
                <a:latin typeface="Courier New" charset="0"/>
                <a:cs typeface="Courier New" charset="0"/>
              </a:rPr>
              <a:t>(address =&gt; Voter</a:t>
            </a:r>
            <a:r>
              <a:rPr lang="en-US" sz="2800" b="1" dirty="0" smtClean="0">
                <a:solidFill>
                  <a:srgbClr val="3333FF"/>
                </a:solidFill>
                <a:latin typeface="Courier New" charset="0"/>
                <a:cs typeface="Courier New" charset="0"/>
              </a:rPr>
              <a:t>)</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smtClean="0">
                <a:solidFill>
                  <a:srgbClr val="3333FF"/>
                </a:solidFill>
                <a:latin typeface="Courier New" charset="0"/>
                <a:cs typeface="Courier New" charset="0"/>
              </a:rPr>
              <a:t>    </a:t>
            </a:r>
            <a:r>
              <a:rPr lang="en-US" sz="2800" b="1" dirty="0" smtClean="0">
                <a:solidFill>
                  <a:schemeClr val="bg1"/>
                </a:solidFill>
                <a:latin typeface="Courier New" charset="0"/>
                <a:cs typeface="Courier New" charset="0"/>
              </a:rPr>
              <a:t>public </a:t>
            </a:r>
            <a:r>
              <a:rPr lang="en-US" sz="2800" b="1" dirty="0">
                <a:solidFill>
                  <a:srgbClr val="3333FF"/>
                </a:solidFill>
                <a:latin typeface="Courier New" charset="0"/>
                <a:cs typeface="Courier New" charset="0"/>
              </a:rPr>
              <a:t>voters; </a:t>
            </a:r>
            <a:endParaRPr lang="en-US" sz="2800" b="1" dirty="0" smtClean="0">
              <a:solidFill>
                <a:srgbClr val="3333FF"/>
              </a:solidFill>
              <a:latin typeface="Courier New" charset="0"/>
              <a:cs typeface="Courier New" charset="0"/>
            </a:endParaRPr>
          </a:p>
          <a:p>
            <a:pPr algn="l" eaLnBrk="1" hangingPunct="1">
              <a:lnSpc>
                <a:spcPct val="70000"/>
              </a:lnSpc>
              <a:spcBef>
                <a:spcPct val="30000"/>
              </a:spcBef>
            </a:pPr>
            <a:r>
              <a:rPr lang="en-US" sz="2800" b="1" dirty="0" smtClean="0">
                <a:solidFill>
                  <a:srgbClr val="3333FF"/>
                </a:solidFill>
                <a:latin typeface="Courier New" charset="0"/>
                <a:cs typeface="Courier New" charset="0"/>
              </a:rPr>
              <a:t>     … </a:t>
            </a:r>
            <a:r>
              <a:rPr lang="en-US" sz="2800" b="1" dirty="0" smtClean="0">
                <a:solidFill>
                  <a:srgbClr val="00B050"/>
                </a:solidFill>
                <a:latin typeface="Courier New" charset="0"/>
                <a:cs typeface="Courier New" charset="0"/>
              </a:rPr>
              <a:t>// more state </a:t>
            </a:r>
            <a:r>
              <a:rPr lang="en-US" sz="2800" b="1" dirty="0" err="1" smtClean="0">
                <a:solidFill>
                  <a:srgbClr val="00B050"/>
                </a:solidFill>
                <a:latin typeface="Courier New" charset="0"/>
                <a:cs typeface="Courier New" charset="0"/>
              </a:rPr>
              <a:t>decls</a:t>
            </a:r>
            <a:endParaRPr lang="en-US" sz="2800" b="1" dirty="0" smtClean="0">
              <a:solidFill>
                <a:srgbClr val="00B050"/>
              </a:solidFill>
              <a:latin typeface="Courier New" charset="0"/>
              <a:cs typeface="Courier New" charset="0"/>
            </a:endParaRPr>
          </a:p>
          <a:p>
            <a:pPr algn="l" eaLnBrk="1" hangingPunct="1">
              <a:lnSpc>
                <a:spcPct val="70000"/>
              </a:lnSpc>
              <a:spcBef>
                <a:spcPct val="30000"/>
              </a:spcBef>
            </a:pPr>
            <a:r>
              <a:rPr lang="en-US" sz="2800" b="1" dirty="0" smtClean="0">
                <a:solidFill>
                  <a:srgbClr val="3333FF"/>
                </a:solidFill>
                <a:latin typeface="Courier New" charset="0"/>
                <a:cs typeface="Courier New" charset="0"/>
              </a:rPr>
              <a:t>  </a:t>
            </a:r>
            <a:r>
              <a:rPr lang="en-US" sz="2800" b="1" dirty="0" smtClean="0">
                <a:solidFill>
                  <a:schemeClr val="tx1">
                    <a:lumMod val="75000"/>
                  </a:schemeClr>
                </a:solidFill>
                <a:latin typeface="Courier New" charset="0"/>
                <a:cs typeface="Courier New" charset="0"/>
              </a:rPr>
              <a:t>function vote(</a:t>
            </a:r>
            <a:r>
              <a:rPr lang="en-US" sz="2800" b="1" dirty="0" err="1" smtClean="0">
                <a:solidFill>
                  <a:schemeClr val="tx1">
                    <a:lumMod val="75000"/>
                  </a:schemeClr>
                </a:solidFill>
                <a:latin typeface="Courier New" charset="0"/>
                <a:cs typeface="Courier New" charset="0"/>
              </a:rPr>
              <a:t>uint</a:t>
            </a:r>
            <a:r>
              <a:rPr lang="en-US" sz="2800" b="1" dirty="0" smtClean="0">
                <a:solidFill>
                  <a:schemeClr val="tx1">
                    <a:lumMod val="75000"/>
                  </a:schemeClr>
                </a:solidFill>
                <a:latin typeface="Courier New" charset="0"/>
                <a:cs typeface="Courier New" charset="0"/>
              </a:rPr>
              <a:t> proposal) </a:t>
            </a:r>
          </a:p>
          <a:p>
            <a:pPr algn="l" eaLnBrk="1" hangingPunct="1">
              <a:lnSpc>
                <a:spcPct val="70000"/>
              </a:lnSpc>
              <a:spcBef>
                <a:spcPct val="30000"/>
              </a:spcBef>
            </a:pPr>
            <a:r>
              <a:rPr lang="en-US" sz="2800" b="1" dirty="0" smtClean="0">
                <a:solidFill>
                  <a:schemeClr val="tx1">
                    <a:lumMod val="75000"/>
                  </a:schemeClr>
                </a:solidFill>
                <a:latin typeface="Courier New" charset="0"/>
                <a:cs typeface="Courier New" charset="0"/>
              </a:rPr>
              <a:t>    Voter </a:t>
            </a:r>
            <a:r>
              <a:rPr lang="en-US" sz="2800" b="1" dirty="0">
                <a:solidFill>
                  <a:schemeClr val="tx1">
                    <a:lumMod val="75000"/>
                  </a:schemeClr>
                </a:solidFill>
                <a:latin typeface="Courier New" charset="0"/>
                <a:cs typeface="Courier New" charset="0"/>
              </a:rPr>
              <a:t>sender = voters[</a:t>
            </a:r>
            <a:r>
              <a:rPr lang="en-US" sz="2800" b="1" dirty="0" err="1">
                <a:solidFill>
                  <a:schemeClr val="tx1">
                    <a:lumMod val="75000"/>
                  </a:schemeClr>
                </a:solidFill>
                <a:latin typeface="Courier New" charset="0"/>
                <a:cs typeface="Courier New" charset="0"/>
              </a:rPr>
              <a:t>msg.sender</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if (</a:t>
            </a:r>
            <a:r>
              <a:rPr lang="en-US" sz="2800" b="1" dirty="0" err="1">
                <a:solidFill>
                  <a:schemeClr val="tx1">
                    <a:lumMod val="75000"/>
                  </a:schemeClr>
                </a:solidFill>
                <a:latin typeface="Courier New" charset="0"/>
                <a:cs typeface="Courier New" charset="0"/>
              </a:rPr>
              <a:t>sender.voted</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throw;</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err="1">
                <a:solidFill>
                  <a:schemeClr val="tx1">
                    <a:lumMod val="75000"/>
                  </a:schemeClr>
                </a:solidFill>
                <a:latin typeface="Courier New" charset="0"/>
                <a:cs typeface="Courier New" charset="0"/>
              </a:rPr>
              <a:t>sender.voted</a:t>
            </a:r>
            <a:r>
              <a:rPr lang="en-US" sz="2800" b="1" dirty="0">
                <a:solidFill>
                  <a:schemeClr val="tx1">
                    <a:lumMod val="75000"/>
                  </a:schemeClr>
                </a:solidFill>
                <a:latin typeface="Courier New" charset="0"/>
                <a:cs typeface="Courier New" charset="0"/>
              </a:rPr>
              <a:t> = true;</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err="1">
                <a:solidFill>
                  <a:schemeClr val="tx1">
                    <a:lumMod val="75000"/>
                  </a:schemeClr>
                </a:solidFill>
                <a:latin typeface="Courier New" charset="0"/>
                <a:cs typeface="Courier New" charset="0"/>
              </a:rPr>
              <a:t>sender.vote</a:t>
            </a:r>
            <a:r>
              <a:rPr lang="en-US" sz="2800" b="1" dirty="0">
                <a:solidFill>
                  <a:schemeClr val="tx1">
                    <a:lumMod val="75000"/>
                  </a:schemeClr>
                </a:solidFill>
                <a:latin typeface="Courier New" charset="0"/>
                <a:cs typeface="Courier New" charset="0"/>
              </a:rPr>
              <a:t> = proposal;</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proposals[proposal].</a:t>
            </a:r>
            <a:r>
              <a:rPr lang="en-US" sz="2800" b="1" dirty="0" err="1" smtClean="0">
                <a:solidFill>
                  <a:schemeClr val="tx1">
                    <a:lumMod val="75000"/>
                  </a:schemeClr>
                </a:solidFill>
                <a:latin typeface="Courier New" charset="0"/>
                <a:cs typeface="Courier New" charset="0"/>
              </a:rPr>
              <a:t>voteCount</a:t>
            </a:r>
            <a:endParaRPr lang="en-US" sz="2800" b="1" dirty="0" smtClean="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smtClean="0">
                <a:solidFill>
                  <a:schemeClr val="tx1">
                    <a:lumMod val="75000"/>
                  </a:schemeClr>
                </a:solidFill>
                <a:latin typeface="Courier New" charset="0"/>
                <a:cs typeface="Courier New" charset="0"/>
              </a:rPr>
              <a:t>     += </a:t>
            </a:r>
            <a:r>
              <a:rPr lang="en-US" sz="2800" b="1" dirty="0" err="1">
                <a:solidFill>
                  <a:schemeClr val="tx1">
                    <a:lumMod val="75000"/>
                  </a:schemeClr>
                </a:solidFill>
                <a:latin typeface="Courier New" charset="0"/>
                <a:cs typeface="Courier New" charset="0"/>
              </a:rPr>
              <a:t>sender.weight</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smtClean="0">
                <a:solidFill>
                  <a:schemeClr val="tx1">
                    <a:lumMod val="75000"/>
                  </a:schemeClr>
                </a:solidFill>
                <a:latin typeface="Courier New" charset="0"/>
                <a:cs typeface="Courier New" charset="0"/>
              </a:rPr>
              <a:t>…</a:t>
            </a:r>
            <a:endParaRPr lang="en-US" sz="2800" b="1" dirty="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a:t>
            </a:r>
          </a:p>
        </p:txBody>
      </p:sp>
      <p:sp>
        <p:nvSpPr>
          <p:cNvPr id="6" name="Rounded Rectangular Callout 5"/>
          <p:cNvSpPr/>
          <p:nvPr/>
        </p:nvSpPr>
        <p:spPr>
          <a:xfrm>
            <a:off x="536028" y="533399"/>
            <a:ext cx="5918200" cy="1371601"/>
          </a:xfrm>
          <a:prstGeom prst="wedgeRoundRectCallout">
            <a:avLst>
              <a:gd name="adj1" fmla="val -32021"/>
              <a:gd name="adj2" fmla="val 121810"/>
              <a:gd name="adj3" fmla="val 1666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bwMode="auto">
          <a:xfrm>
            <a:off x="769702" y="3167390"/>
            <a:ext cx="272542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Long-lived state</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24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37</a:t>
            </a:fld>
            <a:endParaRPr lang="en-US" dirty="0"/>
          </a:p>
        </p:txBody>
      </p:sp>
      <p:sp>
        <p:nvSpPr>
          <p:cNvPr id="4" name="Text Box 3"/>
          <p:cNvSpPr txBox="1">
            <a:spLocks noChangeArrowheads="1"/>
          </p:cNvSpPr>
          <p:nvPr/>
        </p:nvSpPr>
        <p:spPr bwMode="auto">
          <a:xfrm>
            <a:off x="419100" y="215813"/>
            <a:ext cx="8305800" cy="64263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contract Ballot </a:t>
            </a:r>
            <a:r>
              <a:rPr lang="en-US" sz="2800" b="1" dirty="0" smtClean="0">
                <a:solidFill>
                  <a:schemeClr val="tx1">
                    <a:lumMod val="75000"/>
                  </a:schemeClr>
                </a:solidFill>
                <a:latin typeface="Courier New" charset="0"/>
                <a:cs typeface="Courier New" charset="0"/>
              </a:rPr>
              <a:t>{</a:t>
            </a:r>
            <a:endParaRPr lang="en-US" sz="2800" b="1" dirty="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mapping(address =&gt; Voter</a:t>
            </a:r>
            <a:r>
              <a:rPr lang="en-US" sz="2800" b="1" dirty="0" smtClean="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smtClean="0">
                <a:solidFill>
                  <a:schemeClr val="tx1">
                    <a:lumMod val="75000"/>
                  </a:schemeClr>
                </a:solidFill>
                <a:latin typeface="Courier New" charset="0"/>
                <a:cs typeface="Courier New" charset="0"/>
              </a:rPr>
              <a:t>    public </a:t>
            </a:r>
            <a:r>
              <a:rPr lang="en-US" sz="2800" b="1" dirty="0">
                <a:solidFill>
                  <a:schemeClr val="tx1">
                    <a:lumMod val="75000"/>
                  </a:schemeClr>
                </a:solidFill>
                <a:latin typeface="Courier New" charset="0"/>
                <a:cs typeface="Courier New" charset="0"/>
              </a:rPr>
              <a:t>voters; </a:t>
            </a:r>
            <a:endParaRPr lang="en-US" sz="2800" b="1" dirty="0" smtClean="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smtClean="0">
                <a:solidFill>
                  <a:schemeClr val="tx1">
                    <a:lumMod val="75000"/>
                  </a:schemeClr>
                </a:solidFill>
                <a:latin typeface="Courier New" charset="0"/>
                <a:cs typeface="Courier New" charset="0"/>
              </a:rPr>
              <a:t>     … // more state </a:t>
            </a:r>
            <a:r>
              <a:rPr lang="en-US" sz="2800" b="1" dirty="0" err="1" smtClean="0">
                <a:solidFill>
                  <a:schemeClr val="tx1">
                    <a:lumMod val="75000"/>
                  </a:schemeClr>
                </a:solidFill>
                <a:latin typeface="Courier New" charset="0"/>
                <a:cs typeface="Courier New" charset="0"/>
              </a:rPr>
              <a:t>decls</a:t>
            </a:r>
            <a:endParaRPr lang="en-US" sz="2800" b="1" dirty="0" smtClean="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smtClean="0">
                <a:solidFill>
                  <a:srgbClr val="3333FF"/>
                </a:solidFill>
                <a:latin typeface="Courier New" charset="0"/>
                <a:cs typeface="Courier New" charset="0"/>
              </a:rPr>
              <a:t>  </a:t>
            </a:r>
            <a:r>
              <a:rPr lang="en-US" sz="2800" b="1" dirty="0" smtClean="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vote</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proposal</a:t>
            </a:r>
            <a:r>
              <a:rPr lang="en-US" sz="2800" b="1" dirty="0" smtClean="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smtClean="0">
                <a:solidFill>
                  <a:schemeClr val="tx1">
                    <a:lumMod val="75000"/>
                  </a:schemeClr>
                </a:solidFill>
                <a:latin typeface="Courier New" charset="0"/>
                <a:cs typeface="Courier New" charset="0"/>
              </a:rPr>
              <a:t>    Voter </a:t>
            </a:r>
            <a:r>
              <a:rPr lang="en-US" sz="2800" b="1" dirty="0">
                <a:solidFill>
                  <a:schemeClr val="tx1">
                    <a:lumMod val="75000"/>
                  </a:schemeClr>
                </a:solidFill>
                <a:latin typeface="Courier New" charset="0"/>
                <a:cs typeface="Courier New" charset="0"/>
              </a:rPr>
              <a:t>sender = voters[</a:t>
            </a:r>
            <a:r>
              <a:rPr lang="en-US" sz="2800" b="1" dirty="0" err="1">
                <a:solidFill>
                  <a:schemeClr val="tx1">
                    <a:lumMod val="75000"/>
                  </a:schemeClr>
                </a:solidFill>
                <a:latin typeface="Courier New" charset="0"/>
                <a:cs typeface="Courier New" charset="0"/>
              </a:rPr>
              <a:t>msg.sender</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if (</a:t>
            </a:r>
            <a:r>
              <a:rPr lang="en-US" sz="2800" b="1" dirty="0" err="1">
                <a:solidFill>
                  <a:schemeClr val="tx1">
                    <a:lumMod val="75000"/>
                  </a:schemeClr>
                </a:solidFill>
                <a:latin typeface="Courier New" charset="0"/>
                <a:cs typeface="Courier New" charset="0"/>
              </a:rPr>
              <a:t>sender.voted</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throw;</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err="1">
                <a:solidFill>
                  <a:schemeClr val="tx1">
                    <a:lumMod val="75000"/>
                  </a:schemeClr>
                </a:solidFill>
                <a:latin typeface="Courier New" charset="0"/>
                <a:cs typeface="Courier New" charset="0"/>
              </a:rPr>
              <a:t>sender.voted</a:t>
            </a:r>
            <a:r>
              <a:rPr lang="en-US" sz="2800" b="1" dirty="0">
                <a:solidFill>
                  <a:schemeClr val="tx1">
                    <a:lumMod val="75000"/>
                  </a:schemeClr>
                </a:solidFill>
                <a:latin typeface="Courier New" charset="0"/>
                <a:cs typeface="Courier New" charset="0"/>
              </a:rPr>
              <a:t> = true;</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err="1">
                <a:solidFill>
                  <a:schemeClr val="tx1">
                    <a:lumMod val="75000"/>
                  </a:schemeClr>
                </a:solidFill>
                <a:latin typeface="Courier New" charset="0"/>
                <a:cs typeface="Courier New" charset="0"/>
              </a:rPr>
              <a:t>sender.vote</a:t>
            </a:r>
            <a:r>
              <a:rPr lang="en-US" sz="2800" b="1" dirty="0">
                <a:solidFill>
                  <a:schemeClr val="tx1">
                    <a:lumMod val="75000"/>
                  </a:schemeClr>
                </a:solidFill>
                <a:latin typeface="Courier New" charset="0"/>
                <a:cs typeface="Courier New" charset="0"/>
              </a:rPr>
              <a:t> = proposal;</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proposals[proposal].</a:t>
            </a:r>
            <a:r>
              <a:rPr lang="en-US" sz="2800" b="1" dirty="0" err="1" smtClean="0">
                <a:solidFill>
                  <a:schemeClr val="tx1">
                    <a:lumMod val="75000"/>
                  </a:schemeClr>
                </a:solidFill>
                <a:latin typeface="Courier New" charset="0"/>
                <a:cs typeface="Courier New" charset="0"/>
              </a:rPr>
              <a:t>voteCount</a:t>
            </a:r>
            <a:endParaRPr lang="en-US" sz="2800" b="1" dirty="0" smtClean="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smtClean="0">
                <a:solidFill>
                  <a:schemeClr val="tx1">
                    <a:lumMod val="75000"/>
                  </a:schemeClr>
                </a:solidFill>
                <a:latin typeface="Courier New" charset="0"/>
                <a:cs typeface="Courier New" charset="0"/>
              </a:rPr>
              <a:t>     += </a:t>
            </a:r>
            <a:r>
              <a:rPr lang="en-US" sz="2800" b="1" dirty="0" err="1">
                <a:solidFill>
                  <a:schemeClr val="tx1">
                    <a:lumMod val="75000"/>
                  </a:schemeClr>
                </a:solidFill>
                <a:latin typeface="Courier New" charset="0"/>
                <a:cs typeface="Courier New" charset="0"/>
              </a:rPr>
              <a:t>sender.weight</a:t>
            </a:r>
            <a:r>
              <a:rPr lang="en-US" sz="2800" b="1" dirty="0">
                <a:solidFill>
                  <a:schemeClr val="tx1">
                    <a:lumMod val="7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  </a:t>
            </a:r>
            <a:r>
              <a:rPr lang="en-US" sz="2800" b="1" dirty="0" smtClean="0">
                <a:solidFill>
                  <a:schemeClr val="tx1">
                    <a:lumMod val="75000"/>
                  </a:schemeClr>
                </a:solidFill>
                <a:latin typeface="Courier New" charset="0"/>
                <a:cs typeface="Courier New" charset="0"/>
              </a:rPr>
              <a:t>…</a:t>
            </a:r>
            <a:endParaRPr lang="en-US" sz="2800" b="1" dirty="0">
              <a:solidFill>
                <a:schemeClr val="tx1">
                  <a:lumMod val="7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75000"/>
                  </a:schemeClr>
                </a:solidFill>
                <a:latin typeface="Courier New" charset="0"/>
                <a:cs typeface="Courier New" charset="0"/>
              </a:rPr>
              <a:t>}</a:t>
            </a:r>
          </a:p>
        </p:txBody>
      </p:sp>
      <p:sp>
        <p:nvSpPr>
          <p:cNvPr id="6" name="Rounded Rectangular Callout 5"/>
          <p:cNvSpPr/>
          <p:nvPr/>
        </p:nvSpPr>
        <p:spPr>
          <a:xfrm>
            <a:off x="798786" y="1580657"/>
            <a:ext cx="6924608" cy="831467"/>
          </a:xfrm>
          <a:prstGeom prst="wedgeRoundRectCallout">
            <a:avLst>
              <a:gd name="adj1" fmla="val -32021"/>
              <a:gd name="adj2" fmla="val 121810"/>
              <a:gd name="adj3" fmla="val 16667"/>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bwMode="auto">
          <a:xfrm>
            <a:off x="1072196" y="3200400"/>
            <a:ext cx="5176203"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Functions to manipulate state</a:t>
            </a:r>
            <a:endParaRPr lang="en-US" sz="2800"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a:off x="1072196" y="4314319"/>
            <a:ext cx="5440680" cy="954107"/>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One contract typically calls another’s functions …</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6736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38</a:t>
            </a:fld>
            <a:endParaRPr lang="en-US" dirty="0"/>
          </a:p>
        </p:txBody>
      </p:sp>
      <p:sp>
        <p:nvSpPr>
          <p:cNvPr id="4" name="Text Box 3"/>
          <p:cNvSpPr txBox="1">
            <a:spLocks noChangeArrowheads="1"/>
          </p:cNvSpPr>
          <p:nvPr/>
        </p:nvSpPr>
        <p:spPr bwMode="auto">
          <a:xfrm>
            <a:off x="419100" y="215813"/>
            <a:ext cx="8305800" cy="64263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contract Ballot </a:t>
            </a:r>
            <a:r>
              <a:rPr lang="en-US" sz="2800" b="1" dirty="0" smtClean="0">
                <a:solidFill>
                  <a:schemeClr val="tx1">
                    <a:lumMod val="65000"/>
                  </a:schemeClr>
                </a:solidFill>
                <a:latin typeface="Courier New" charset="0"/>
                <a:cs typeface="Courier New" charset="0"/>
              </a:rPr>
              <a:t>{</a:t>
            </a:r>
            <a:endParaRPr lang="en-US" sz="2800" b="1" dirty="0">
              <a:solidFill>
                <a:schemeClr val="tx1">
                  <a:lumMod val="6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mapping(address =&gt; Voter</a:t>
            </a:r>
            <a:r>
              <a:rPr lang="en-US" sz="2800" b="1" dirty="0" smtClean="0">
                <a:solidFill>
                  <a:schemeClr val="tx1">
                    <a:lumMod val="6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r>
              <a:rPr lang="en-US" sz="2800" b="1" dirty="0" smtClean="0">
                <a:solidFill>
                  <a:schemeClr val="tx1">
                    <a:lumMod val="65000"/>
                  </a:schemeClr>
                </a:solidFill>
                <a:latin typeface="Courier New" charset="0"/>
                <a:cs typeface="Courier New" charset="0"/>
              </a:rPr>
              <a:t>    public </a:t>
            </a:r>
            <a:r>
              <a:rPr lang="en-US" sz="2800" b="1" dirty="0">
                <a:solidFill>
                  <a:schemeClr val="tx1">
                    <a:lumMod val="65000"/>
                  </a:schemeClr>
                </a:solidFill>
                <a:latin typeface="Courier New" charset="0"/>
                <a:cs typeface="Courier New" charset="0"/>
              </a:rPr>
              <a:t>voters; </a:t>
            </a:r>
            <a:endParaRPr lang="en-US" sz="2800" b="1" dirty="0" smtClean="0">
              <a:solidFill>
                <a:schemeClr val="tx1">
                  <a:lumMod val="65000"/>
                </a:schemeClr>
              </a:solidFill>
              <a:latin typeface="Courier New" charset="0"/>
              <a:cs typeface="Courier New" charset="0"/>
            </a:endParaRPr>
          </a:p>
          <a:p>
            <a:pPr algn="l" eaLnBrk="1" hangingPunct="1">
              <a:lnSpc>
                <a:spcPct val="70000"/>
              </a:lnSpc>
              <a:spcBef>
                <a:spcPct val="30000"/>
              </a:spcBef>
            </a:pPr>
            <a:r>
              <a:rPr lang="en-US" sz="2800" b="1" dirty="0" smtClean="0">
                <a:solidFill>
                  <a:schemeClr val="tx1">
                    <a:lumMod val="65000"/>
                  </a:schemeClr>
                </a:solidFill>
                <a:latin typeface="Courier New" charset="0"/>
                <a:cs typeface="Courier New" charset="0"/>
              </a:rPr>
              <a:t>     … // more state </a:t>
            </a:r>
            <a:r>
              <a:rPr lang="en-US" sz="2800" b="1" dirty="0" err="1" smtClean="0">
                <a:solidFill>
                  <a:schemeClr val="tx1">
                    <a:lumMod val="65000"/>
                  </a:schemeClr>
                </a:solidFill>
                <a:latin typeface="Courier New" charset="0"/>
                <a:cs typeface="Courier New" charset="0"/>
              </a:rPr>
              <a:t>decls</a:t>
            </a:r>
            <a:endParaRPr lang="en-US" sz="2800" b="1" dirty="0" smtClean="0">
              <a:solidFill>
                <a:schemeClr val="tx1">
                  <a:lumMod val="65000"/>
                </a:schemeClr>
              </a:solidFill>
              <a:latin typeface="Courier New" charset="0"/>
              <a:cs typeface="Courier New" charset="0"/>
            </a:endParaRPr>
          </a:p>
          <a:p>
            <a:pPr algn="l" eaLnBrk="1" hangingPunct="1">
              <a:lnSpc>
                <a:spcPct val="70000"/>
              </a:lnSpc>
              <a:spcBef>
                <a:spcPct val="30000"/>
              </a:spcBef>
            </a:pPr>
            <a:r>
              <a:rPr lang="en-US" sz="2800" b="1" dirty="0" smtClean="0">
                <a:solidFill>
                  <a:schemeClr val="tx1">
                    <a:lumMod val="65000"/>
                  </a:schemeClr>
                </a:solidFill>
                <a:latin typeface="Courier New" charset="0"/>
                <a:cs typeface="Courier New" charset="0"/>
              </a:rPr>
              <a:t>  function vote(</a:t>
            </a:r>
            <a:r>
              <a:rPr lang="en-US" sz="2800" b="1" dirty="0" err="1" smtClean="0">
                <a:solidFill>
                  <a:schemeClr val="tx1">
                    <a:lumMod val="65000"/>
                  </a:schemeClr>
                </a:solidFill>
                <a:latin typeface="Courier New" charset="0"/>
                <a:cs typeface="Courier New" charset="0"/>
              </a:rPr>
              <a:t>uint</a:t>
            </a:r>
            <a:r>
              <a:rPr lang="en-US" sz="2800" b="1" dirty="0" smtClean="0">
                <a:solidFill>
                  <a:schemeClr val="tx1">
                    <a:lumMod val="65000"/>
                  </a:schemeClr>
                </a:solidFill>
                <a:latin typeface="Courier New" charset="0"/>
                <a:cs typeface="Courier New" charset="0"/>
              </a:rPr>
              <a:t> proposal) </a:t>
            </a:r>
          </a:p>
          <a:p>
            <a:pPr algn="l" eaLnBrk="1" hangingPunct="1">
              <a:lnSpc>
                <a:spcPct val="70000"/>
              </a:lnSpc>
              <a:spcBef>
                <a:spcPct val="30000"/>
              </a:spcBef>
            </a:pPr>
            <a:r>
              <a:rPr lang="en-US" sz="2800" b="1" dirty="0" smtClean="0">
                <a:solidFill>
                  <a:schemeClr val="tx1">
                    <a:lumMod val="65000"/>
                  </a:schemeClr>
                </a:solidFill>
                <a:latin typeface="Courier New" charset="0"/>
                <a:cs typeface="Courier New" charset="0"/>
              </a:rPr>
              <a:t>    Voter </a:t>
            </a:r>
            <a:r>
              <a:rPr lang="en-US" sz="2800" b="1" dirty="0">
                <a:solidFill>
                  <a:schemeClr val="tx1">
                    <a:lumMod val="65000"/>
                  </a:schemeClr>
                </a:solidFill>
                <a:latin typeface="Courier New" charset="0"/>
                <a:cs typeface="Courier New" charset="0"/>
              </a:rPr>
              <a:t>sender = voters[</a:t>
            </a:r>
            <a:r>
              <a:rPr lang="en-US" sz="2800" b="1" dirty="0" err="1">
                <a:solidFill>
                  <a:schemeClr val="tx1">
                    <a:lumMod val="65000"/>
                  </a:schemeClr>
                </a:solidFill>
                <a:latin typeface="Courier New" charset="0"/>
                <a:cs typeface="Courier New" charset="0"/>
              </a:rPr>
              <a:t>msg.sender</a:t>
            </a:r>
            <a:r>
              <a:rPr lang="en-US" sz="2800" b="1" dirty="0">
                <a:solidFill>
                  <a:schemeClr val="tx1">
                    <a:lumMod val="6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if (</a:t>
            </a:r>
            <a:r>
              <a:rPr lang="en-US" sz="2800" b="1" dirty="0" err="1">
                <a:solidFill>
                  <a:schemeClr val="tx1">
                    <a:lumMod val="65000"/>
                  </a:schemeClr>
                </a:solidFill>
                <a:latin typeface="Courier New" charset="0"/>
                <a:cs typeface="Courier New" charset="0"/>
              </a:rPr>
              <a:t>sender.voted</a:t>
            </a:r>
            <a:r>
              <a:rPr lang="en-US" sz="2800" b="1" dirty="0">
                <a:solidFill>
                  <a:schemeClr val="tx1">
                    <a:lumMod val="6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throw;</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r>
              <a:rPr lang="en-US" sz="2800" b="1" dirty="0" err="1">
                <a:solidFill>
                  <a:schemeClr val="tx1">
                    <a:lumMod val="65000"/>
                  </a:schemeClr>
                </a:solidFill>
                <a:latin typeface="Courier New" charset="0"/>
                <a:cs typeface="Courier New" charset="0"/>
              </a:rPr>
              <a:t>sender.voted</a:t>
            </a:r>
            <a:r>
              <a:rPr lang="en-US" sz="2800" b="1" dirty="0">
                <a:solidFill>
                  <a:schemeClr val="tx1">
                    <a:lumMod val="65000"/>
                  </a:schemeClr>
                </a:solidFill>
                <a:latin typeface="Courier New" charset="0"/>
                <a:cs typeface="Courier New" charset="0"/>
              </a:rPr>
              <a:t> = true;</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r>
              <a:rPr lang="en-US" sz="2800" b="1" dirty="0" err="1">
                <a:solidFill>
                  <a:schemeClr val="tx1">
                    <a:lumMod val="65000"/>
                  </a:schemeClr>
                </a:solidFill>
                <a:latin typeface="Courier New" charset="0"/>
                <a:cs typeface="Courier New" charset="0"/>
              </a:rPr>
              <a:t>sender.vote</a:t>
            </a:r>
            <a:r>
              <a:rPr lang="en-US" sz="2800" b="1" dirty="0">
                <a:solidFill>
                  <a:schemeClr val="tx1">
                    <a:lumMod val="65000"/>
                  </a:schemeClr>
                </a:solidFill>
                <a:latin typeface="Courier New" charset="0"/>
                <a:cs typeface="Courier New" charset="0"/>
              </a:rPr>
              <a:t> = proposal;</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proposals[proposal].</a:t>
            </a:r>
            <a:r>
              <a:rPr lang="en-US" sz="2800" b="1" dirty="0" err="1" smtClean="0">
                <a:solidFill>
                  <a:schemeClr val="tx1">
                    <a:lumMod val="65000"/>
                  </a:schemeClr>
                </a:solidFill>
                <a:latin typeface="Courier New" charset="0"/>
                <a:cs typeface="Courier New" charset="0"/>
              </a:rPr>
              <a:t>voteCount</a:t>
            </a:r>
            <a:endParaRPr lang="en-US" sz="2800" b="1" dirty="0" smtClean="0">
              <a:solidFill>
                <a:schemeClr val="tx1">
                  <a:lumMod val="6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r>
              <a:rPr lang="en-US" sz="2800" b="1" dirty="0" smtClean="0">
                <a:solidFill>
                  <a:schemeClr val="tx1">
                    <a:lumMod val="65000"/>
                  </a:schemeClr>
                </a:solidFill>
                <a:latin typeface="Courier New" charset="0"/>
                <a:cs typeface="Courier New" charset="0"/>
              </a:rPr>
              <a:t>     += </a:t>
            </a:r>
            <a:r>
              <a:rPr lang="en-US" sz="2800" b="1" dirty="0" err="1">
                <a:solidFill>
                  <a:schemeClr val="tx1">
                    <a:lumMod val="65000"/>
                  </a:schemeClr>
                </a:solidFill>
                <a:latin typeface="Courier New" charset="0"/>
                <a:cs typeface="Courier New" charset="0"/>
              </a:rPr>
              <a:t>sender.weight</a:t>
            </a:r>
            <a:r>
              <a:rPr lang="en-US" sz="2800" b="1" dirty="0">
                <a:solidFill>
                  <a:schemeClr val="tx1">
                    <a:lumMod val="65000"/>
                  </a:schemeClr>
                </a:solidFill>
                <a:latin typeface="Courier New" charset="0"/>
                <a:cs typeface="Courier New" charset="0"/>
              </a:rPr>
              <a:t>;</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  </a:t>
            </a:r>
            <a:r>
              <a:rPr lang="en-US" sz="2800" b="1" dirty="0" smtClean="0">
                <a:solidFill>
                  <a:schemeClr val="tx1">
                    <a:lumMod val="65000"/>
                  </a:schemeClr>
                </a:solidFill>
                <a:latin typeface="Courier New" charset="0"/>
                <a:cs typeface="Courier New" charset="0"/>
              </a:rPr>
              <a:t>…</a:t>
            </a:r>
            <a:endParaRPr lang="en-US" sz="2800" b="1" dirty="0">
              <a:solidFill>
                <a:schemeClr val="tx1">
                  <a:lumMod val="65000"/>
                </a:schemeClr>
              </a:solidFill>
              <a:latin typeface="Courier New" charset="0"/>
              <a:cs typeface="Courier New" charset="0"/>
            </a:endParaRPr>
          </a:p>
          <a:p>
            <a:pPr algn="l" eaLnBrk="1" hangingPunct="1">
              <a:lnSpc>
                <a:spcPct val="70000"/>
              </a:lnSpc>
              <a:spcBef>
                <a:spcPct val="30000"/>
              </a:spcBef>
            </a:pPr>
            <a:r>
              <a:rPr lang="en-US" sz="2800" b="1" dirty="0">
                <a:solidFill>
                  <a:schemeClr val="tx1">
                    <a:lumMod val="65000"/>
                  </a:schemeClr>
                </a:solidFill>
                <a:latin typeface="Courier New" charset="0"/>
                <a:cs typeface="Courier New" charset="0"/>
              </a:rPr>
              <a:t>}</a:t>
            </a:r>
          </a:p>
        </p:txBody>
      </p:sp>
      <p:sp>
        <p:nvSpPr>
          <p:cNvPr id="5" name="TextBox 4"/>
          <p:cNvSpPr txBox="1"/>
          <p:nvPr/>
        </p:nvSpPr>
        <p:spPr bwMode="auto">
          <a:xfrm>
            <a:off x="929639" y="713800"/>
            <a:ext cx="514596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Model looks single-threaded …</a:t>
            </a:r>
            <a:endParaRPr lang="en-US" sz="2800"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bwMode="auto">
          <a:xfrm>
            <a:off x="1851660" y="1857137"/>
            <a:ext cx="5440680" cy="954107"/>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Contracts executed sequentially (by miners) before consensus,</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a:off x="1851660" y="3118515"/>
            <a:ext cx="5440680" cy="954107"/>
          </a:xfrm>
          <a:prstGeom prst="rect">
            <a:avLst/>
          </a:prstGeom>
          <a:solidFill>
            <a:schemeClr val="bg1"/>
          </a:solidFill>
          <a:ln w="76200">
            <a:solidFill>
              <a:srgbClr val="00B0F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Re-executed sequentially (by verifiers) after consensus,</a:t>
            </a:r>
            <a:endParaRPr lang="en-US" sz="2800"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bwMode="auto">
          <a:xfrm>
            <a:off x="1851660" y="4379893"/>
            <a:ext cx="5440680" cy="523220"/>
          </a:xfrm>
          <a:prstGeom prst="rect">
            <a:avLst/>
          </a:prstGeom>
          <a:solidFill>
            <a:schemeClr val="bg1"/>
          </a:solidFill>
          <a:ln w="76200">
            <a:solidFill>
              <a:srgbClr val="7030A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No concurrency, no worries!</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9984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6839030" y="6248400"/>
            <a:ext cx="1905000" cy="457200"/>
          </a:xfrm>
        </p:spPr>
        <p:txBody>
          <a:bodyPr/>
          <a:lstStyle/>
          <a:p>
            <a:pPr>
              <a:defRPr/>
            </a:pPr>
            <a:fld id="{FE25F947-77F5-4CA6-8472-B4B2967773ED}" type="slidenum">
              <a:rPr lang="x-none" smtClean="0">
                <a:solidFill>
                  <a:srgbClr val="FFFF00"/>
                </a:solidFill>
              </a:rPr>
              <a:pPr>
                <a:defRPr/>
              </a:pPr>
              <a:t>39</a:t>
            </a:fld>
            <a:endParaRPr lang="en-US" dirty="0">
              <a:solidFill>
                <a:srgbClr val="FFFF00"/>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07547">
            <a:off x="1159255" y="680498"/>
            <a:ext cx="8273780" cy="963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932853" y="2771992"/>
            <a:ext cx="7811177"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DAO = Decentralized Autonomous Organization</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a:off x="3078697" y="4717200"/>
            <a:ext cx="5665333" cy="523220"/>
          </a:xfrm>
          <a:prstGeom prst="rect">
            <a:avLst/>
          </a:prstGeom>
          <a:solidFill>
            <a:schemeClr val="bg1"/>
          </a:solidFill>
          <a:ln w="76200">
            <a:solidFill>
              <a:schemeClr val="accent1">
                <a:lumMod val="60000"/>
                <a:lumOff val="40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rgbClr val="FFFF00"/>
                </a:solidFill>
                <a:latin typeface="Arial" panose="020B0604020202020204" pitchFamily="34" charset="0"/>
                <a:cs typeface="Arial" panose="020B0604020202020204" pitchFamily="34" charset="0"/>
              </a:rPr>
              <a:t>No </a:t>
            </a:r>
            <a:r>
              <a:rPr lang="en-US" sz="2800" dirty="0" smtClean="0">
                <a:solidFill>
                  <a:srgbClr val="FFFF00"/>
                </a:solidFill>
                <a:latin typeface="Arial" panose="020B0604020202020204" pitchFamily="34" charset="0"/>
                <a:cs typeface="Arial" panose="020B0604020202020204" pitchFamily="34" charset="0"/>
              </a:rPr>
              <a:t>managers or </a:t>
            </a:r>
            <a:r>
              <a:rPr lang="en-US" sz="2800" dirty="0">
                <a:solidFill>
                  <a:srgbClr val="FFFF00"/>
                </a:solidFill>
                <a:latin typeface="Arial" panose="020B0604020202020204" pitchFamily="34" charset="0"/>
                <a:cs typeface="Arial" panose="020B0604020202020204" pitchFamily="34" charset="0"/>
              </a:rPr>
              <a:t>board of directors</a:t>
            </a:r>
          </a:p>
        </p:txBody>
      </p:sp>
      <p:sp>
        <p:nvSpPr>
          <p:cNvPr id="8" name="TextBox 7"/>
          <p:cNvSpPr txBox="1"/>
          <p:nvPr/>
        </p:nvSpPr>
        <p:spPr bwMode="auto">
          <a:xfrm>
            <a:off x="882583" y="5482799"/>
            <a:ext cx="7861447"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Controlled by smart contacts and investor voting</a:t>
            </a:r>
            <a:endParaRPr lang="en-US" sz="2800" dirty="0">
              <a:solidFill>
                <a:srgbClr val="FFFF00"/>
              </a:solidFill>
              <a:latin typeface="Arial" panose="020B0604020202020204" pitchFamily="34" charset="0"/>
              <a:cs typeface="Arial" panose="020B0604020202020204" pitchFamily="34" charset="0"/>
            </a:endParaRPr>
          </a:p>
        </p:txBody>
      </p:sp>
      <p:grpSp>
        <p:nvGrpSpPr>
          <p:cNvPr id="4" name="Group 3"/>
          <p:cNvGrpSpPr/>
          <p:nvPr/>
        </p:nvGrpSpPr>
        <p:grpSpPr>
          <a:xfrm>
            <a:off x="161231" y="3537591"/>
            <a:ext cx="8582799" cy="937230"/>
            <a:chOff x="161231" y="3805692"/>
            <a:chExt cx="8582799" cy="937230"/>
          </a:xfrm>
        </p:grpSpPr>
        <p:sp>
          <p:nvSpPr>
            <p:cNvPr id="5" name="TextBox 4"/>
            <p:cNvSpPr txBox="1"/>
            <p:nvPr/>
          </p:nvSpPr>
          <p:spPr bwMode="auto">
            <a:xfrm>
              <a:off x="161231" y="3805692"/>
              <a:ext cx="8582799"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Invests </a:t>
              </a:r>
              <a:r>
                <a:rPr lang="en-US" sz="2800" dirty="0">
                  <a:solidFill>
                    <a:srgbClr val="FFFF00"/>
                  </a:solidFill>
                  <a:latin typeface="Arial" panose="020B0604020202020204" pitchFamily="34" charset="0"/>
                  <a:cs typeface="Arial" panose="020B0604020202020204" pitchFamily="34" charset="0"/>
                </a:rPr>
                <a:t>in other </a:t>
              </a:r>
              <a:r>
                <a:rPr lang="en-US" sz="2800" dirty="0" smtClean="0">
                  <a:solidFill>
                    <a:srgbClr val="FFFF00"/>
                  </a:solidFill>
                  <a:latin typeface="Arial" panose="020B0604020202020204" pitchFamily="34" charset="0"/>
                  <a:cs typeface="Arial" panose="020B0604020202020204" pitchFamily="34" charset="0"/>
                </a:rPr>
                <a:t>businesses: about $50 Million capital</a:t>
              </a:r>
              <a:endParaRPr lang="en-US" sz="2800"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bwMode="auto">
            <a:xfrm>
              <a:off x="4699364" y="4219702"/>
              <a:ext cx="3902030" cy="523220"/>
            </a:xfrm>
            <a:prstGeom prst="rect">
              <a:avLst/>
            </a:prstGeom>
            <a:solidFill>
              <a:schemeClr val="bg1"/>
            </a:solidFill>
            <a:ln w="76200">
              <a:solidFill>
                <a:srgbClr val="FFC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In </a:t>
              </a:r>
              <a:r>
                <a:rPr lang="en-US" sz="2800" i="1" dirty="0" smtClean="0">
                  <a:solidFill>
                    <a:srgbClr val="FFFF00"/>
                  </a:solidFill>
                  <a:latin typeface="Arial" panose="020B0604020202020204" pitchFamily="34" charset="0"/>
                  <a:cs typeface="Arial" panose="020B0604020202020204" pitchFamily="34" charset="0"/>
                </a:rPr>
                <a:t>Ether</a:t>
              </a:r>
              <a:r>
                <a:rPr lang="en-US" sz="2800" dirty="0" smtClean="0">
                  <a:solidFill>
                    <a:srgbClr val="FFFF00"/>
                  </a:solidFill>
                  <a:latin typeface="Arial" panose="020B0604020202020204" pitchFamily="34" charset="0"/>
                  <a:cs typeface="Arial" panose="020B0604020202020204" pitchFamily="34" charset="0"/>
                </a:rPr>
                <a:t> cryptocurrency</a:t>
              </a:r>
              <a:endParaRPr lang="en-US" sz="2800" dirty="0">
                <a:solidFill>
                  <a:srgbClr val="FFFF00"/>
                </a:solidFill>
                <a:latin typeface="Arial" panose="020B0604020202020204" pitchFamily="34" charset="0"/>
                <a:cs typeface="Arial" panose="020B0604020202020204" pitchFamily="34" charset="0"/>
              </a:endParaRPr>
            </a:p>
          </p:txBody>
        </p:sp>
      </p:grpSp>
      <p:sp>
        <p:nvSpPr>
          <p:cNvPr id="10" name="TextBox 9"/>
          <p:cNvSpPr txBox="1"/>
          <p:nvPr/>
        </p:nvSpPr>
        <p:spPr bwMode="auto">
          <a:xfrm>
            <a:off x="430848" y="372291"/>
            <a:ext cx="2463560"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An Application</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3051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4</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2224">
            <a:off x="756285" y="-344806"/>
            <a:ext cx="7188558" cy="892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bwMode="auto">
          <a:xfrm>
            <a:off x="5933523" y="6037570"/>
            <a:ext cx="3038589"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vanishing millions</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347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6839030" y="6248400"/>
            <a:ext cx="1905000" cy="457200"/>
          </a:xfrm>
        </p:spPr>
        <p:txBody>
          <a:bodyPr/>
          <a:lstStyle/>
          <a:p>
            <a:pPr>
              <a:defRPr/>
            </a:pPr>
            <a:fld id="{FE25F947-77F5-4CA6-8472-B4B2967773ED}" type="slidenum">
              <a:rPr lang="x-none" smtClean="0"/>
              <a:pPr>
                <a:defRPr/>
              </a:pPr>
              <a:t>40</a:t>
            </a:fld>
            <a:endParaRPr lang="en-US" dirty="0"/>
          </a:p>
        </p:txBody>
      </p:sp>
      <p:pic>
        <p:nvPicPr>
          <p:cNvPr id="21506" name="Picture 2"/>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807547">
            <a:off x="1159255" y="680498"/>
            <a:ext cx="8273780" cy="9632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932853" y="2771992"/>
            <a:ext cx="7811177"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chemeClr val="bg1">
                    <a:lumMod val="50000"/>
                  </a:schemeClr>
                </a:solidFill>
                <a:latin typeface="Arial" panose="020B0604020202020204" pitchFamily="34" charset="0"/>
                <a:cs typeface="Arial" panose="020B0604020202020204" pitchFamily="34" charset="0"/>
              </a:rPr>
              <a:t>DAO = Decentralized Autonomous Organization</a:t>
            </a:r>
            <a:endParaRPr lang="en-US" sz="2800" dirty="0">
              <a:solidFill>
                <a:schemeClr val="bg1">
                  <a:lumMod val="50000"/>
                </a:schemeClr>
              </a:solidFill>
              <a:latin typeface="Arial" panose="020B0604020202020204" pitchFamily="34" charset="0"/>
              <a:cs typeface="Arial" panose="020B0604020202020204" pitchFamily="34" charset="0"/>
            </a:endParaRPr>
          </a:p>
        </p:txBody>
      </p:sp>
      <p:sp>
        <p:nvSpPr>
          <p:cNvPr id="7" name="TextBox 6"/>
          <p:cNvSpPr txBox="1"/>
          <p:nvPr/>
        </p:nvSpPr>
        <p:spPr bwMode="auto">
          <a:xfrm>
            <a:off x="3078697" y="4717200"/>
            <a:ext cx="5665333"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a:solidFill>
                  <a:schemeClr val="bg1">
                    <a:lumMod val="50000"/>
                  </a:schemeClr>
                </a:solidFill>
                <a:latin typeface="Arial" panose="020B0604020202020204" pitchFamily="34" charset="0"/>
                <a:cs typeface="Arial" panose="020B0604020202020204" pitchFamily="34" charset="0"/>
              </a:rPr>
              <a:t>No </a:t>
            </a:r>
            <a:r>
              <a:rPr lang="en-US" sz="2800" dirty="0" smtClean="0">
                <a:solidFill>
                  <a:schemeClr val="bg1">
                    <a:lumMod val="50000"/>
                  </a:schemeClr>
                </a:solidFill>
                <a:latin typeface="Arial" panose="020B0604020202020204" pitchFamily="34" charset="0"/>
                <a:cs typeface="Arial" panose="020B0604020202020204" pitchFamily="34" charset="0"/>
              </a:rPr>
              <a:t>managers or </a:t>
            </a:r>
            <a:r>
              <a:rPr lang="en-US" sz="2800" dirty="0">
                <a:solidFill>
                  <a:schemeClr val="bg1">
                    <a:lumMod val="50000"/>
                  </a:schemeClr>
                </a:solidFill>
                <a:latin typeface="Arial" panose="020B0604020202020204" pitchFamily="34" charset="0"/>
                <a:cs typeface="Arial" panose="020B0604020202020204" pitchFamily="34" charset="0"/>
              </a:rPr>
              <a:t>board of directors</a:t>
            </a:r>
          </a:p>
        </p:txBody>
      </p:sp>
      <p:sp>
        <p:nvSpPr>
          <p:cNvPr id="8" name="TextBox 7"/>
          <p:cNvSpPr txBox="1"/>
          <p:nvPr/>
        </p:nvSpPr>
        <p:spPr bwMode="auto">
          <a:xfrm>
            <a:off x="882583" y="5482799"/>
            <a:ext cx="7861447"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chemeClr val="bg1">
                    <a:lumMod val="50000"/>
                  </a:schemeClr>
                </a:solidFill>
                <a:latin typeface="Arial" panose="020B0604020202020204" pitchFamily="34" charset="0"/>
                <a:cs typeface="Arial" panose="020B0604020202020204" pitchFamily="34" charset="0"/>
              </a:rPr>
              <a:t>Controlled by smart contacts and investor voting</a:t>
            </a:r>
            <a:endParaRPr lang="en-US" sz="2800" dirty="0">
              <a:solidFill>
                <a:schemeClr val="bg1">
                  <a:lumMod val="50000"/>
                </a:schemeClr>
              </a:solidFill>
              <a:latin typeface="Arial" panose="020B0604020202020204" pitchFamily="34" charset="0"/>
              <a:cs typeface="Arial" panose="020B0604020202020204" pitchFamily="34" charset="0"/>
            </a:endParaRPr>
          </a:p>
        </p:txBody>
      </p:sp>
      <p:grpSp>
        <p:nvGrpSpPr>
          <p:cNvPr id="4" name="Group 3"/>
          <p:cNvGrpSpPr/>
          <p:nvPr/>
        </p:nvGrpSpPr>
        <p:grpSpPr>
          <a:xfrm>
            <a:off x="161231" y="3537591"/>
            <a:ext cx="8582799" cy="937230"/>
            <a:chOff x="161231" y="3805692"/>
            <a:chExt cx="8582799" cy="937230"/>
          </a:xfrm>
        </p:grpSpPr>
        <p:sp>
          <p:nvSpPr>
            <p:cNvPr id="5" name="TextBox 4"/>
            <p:cNvSpPr txBox="1"/>
            <p:nvPr/>
          </p:nvSpPr>
          <p:spPr bwMode="auto">
            <a:xfrm>
              <a:off x="161231" y="3805692"/>
              <a:ext cx="8582799"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chemeClr val="bg1">
                      <a:lumMod val="50000"/>
                    </a:schemeClr>
                  </a:solidFill>
                  <a:latin typeface="Arial" panose="020B0604020202020204" pitchFamily="34" charset="0"/>
                  <a:cs typeface="Arial" panose="020B0604020202020204" pitchFamily="34" charset="0"/>
                </a:rPr>
                <a:t>Invests </a:t>
              </a:r>
              <a:r>
                <a:rPr lang="en-US" sz="2800" dirty="0">
                  <a:solidFill>
                    <a:schemeClr val="bg1">
                      <a:lumMod val="50000"/>
                    </a:schemeClr>
                  </a:solidFill>
                  <a:latin typeface="Arial" panose="020B0604020202020204" pitchFamily="34" charset="0"/>
                  <a:cs typeface="Arial" panose="020B0604020202020204" pitchFamily="34" charset="0"/>
                </a:rPr>
                <a:t>in other </a:t>
              </a:r>
              <a:r>
                <a:rPr lang="en-US" sz="2800" dirty="0" smtClean="0">
                  <a:solidFill>
                    <a:schemeClr val="bg1">
                      <a:lumMod val="50000"/>
                    </a:schemeClr>
                  </a:solidFill>
                  <a:latin typeface="Arial" panose="020B0604020202020204" pitchFamily="34" charset="0"/>
                  <a:cs typeface="Arial" panose="020B0604020202020204" pitchFamily="34" charset="0"/>
                </a:rPr>
                <a:t>businesses: about $50 Million capital</a:t>
              </a:r>
              <a:endParaRPr lang="en-US" sz="2800" dirty="0">
                <a:solidFill>
                  <a:schemeClr val="bg1">
                    <a:lumMod val="50000"/>
                  </a:schemeClr>
                </a:solidFill>
                <a:latin typeface="Arial" panose="020B0604020202020204" pitchFamily="34" charset="0"/>
                <a:cs typeface="Arial" panose="020B0604020202020204" pitchFamily="34" charset="0"/>
              </a:endParaRPr>
            </a:p>
          </p:txBody>
        </p:sp>
        <p:sp>
          <p:nvSpPr>
            <p:cNvPr id="9" name="TextBox 8"/>
            <p:cNvSpPr txBox="1"/>
            <p:nvPr/>
          </p:nvSpPr>
          <p:spPr bwMode="auto">
            <a:xfrm>
              <a:off x="4699364" y="4219702"/>
              <a:ext cx="3902030" cy="523220"/>
            </a:xfrm>
            <a:prstGeom prst="rect">
              <a:avLst/>
            </a:prstGeom>
            <a:solidFill>
              <a:schemeClr val="bg1"/>
            </a:solidFill>
            <a:ln w="76200">
              <a:solidFill>
                <a:schemeClr val="bg1">
                  <a:lumMod val="75000"/>
                </a:schemeClr>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chemeClr val="bg1">
                      <a:lumMod val="50000"/>
                    </a:schemeClr>
                  </a:solidFill>
                  <a:latin typeface="Arial" panose="020B0604020202020204" pitchFamily="34" charset="0"/>
                  <a:cs typeface="Arial" panose="020B0604020202020204" pitchFamily="34" charset="0"/>
                </a:rPr>
                <a:t>In </a:t>
              </a:r>
              <a:r>
                <a:rPr lang="en-US" sz="2800" i="1" dirty="0" smtClean="0">
                  <a:solidFill>
                    <a:schemeClr val="bg1">
                      <a:lumMod val="50000"/>
                    </a:schemeClr>
                  </a:solidFill>
                  <a:latin typeface="Arial" panose="020B0604020202020204" pitchFamily="34" charset="0"/>
                  <a:cs typeface="Arial" panose="020B0604020202020204" pitchFamily="34" charset="0"/>
                </a:rPr>
                <a:t>Ether</a:t>
              </a:r>
              <a:r>
                <a:rPr lang="en-US" sz="2800" dirty="0" smtClean="0">
                  <a:solidFill>
                    <a:schemeClr val="bg1">
                      <a:lumMod val="50000"/>
                    </a:schemeClr>
                  </a:solidFill>
                  <a:latin typeface="Arial" panose="020B0604020202020204" pitchFamily="34" charset="0"/>
                  <a:cs typeface="Arial" panose="020B0604020202020204" pitchFamily="34" charset="0"/>
                </a:rPr>
                <a:t> cryptocurrency</a:t>
              </a:r>
              <a:endParaRPr lang="en-US" sz="2800" dirty="0">
                <a:solidFill>
                  <a:schemeClr val="bg1">
                    <a:lumMod val="50000"/>
                  </a:schemeClr>
                </a:solidFill>
                <a:latin typeface="Arial" panose="020B0604020202020204" pitchFamily="34" charset="0"/>
                <a:cs typeface="Arial" panose="020B0604020202020204" pitchFamily="34" charset="0"/>
              </a:endParaRPr>
            </a:p>
          </p:txBody>
        </p:sp>
      </p:grpSp>
      <p:sp>
        <p:nvSpPr>
          <p:cNvPr id="10" name="TextBox 9"/>
          <p:cNvSpPr txBox="1"/>
          <p:nvPr/>
        </p:nvSpPr>
        <p:spPr bwMode="auto">
          <a:xfrm>
            <a:off x="2319621" y="2921169"/>
            <a:ext cx="4504759" cy="1015663"/>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6000" dirty="0" smtClean="0">
                <a:solidFill>
                  <a:srgbClr val="FFFF00"/>
                </a:solidFill>
                <a:latin typeface="Arial" panose="020B0604020202020204" pitchFamily="34" charset="0"/>
                <a:cs typeface="Arial" panose="020B0604020202020204" pitchFamily="34" charset="0"/>
              </a:rPr>
              <a:t>“code is law”</a:t>
            </a:r>
            <a:endParaRPr lang="en-US" sz="6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438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solidFill>
                  <a:srgbClr val="FFFF00"/>
                </a:solidFill>
              </a:rPr>
              <a:pPr>
                <a:defRPr/>
              </a:pPr>
              <a:t>41</a:t>
            </a:fld>
            <a:endParaRPr lang="en-US" dirty="0">
              <a:solidFill>
                <a:srgbClr val="FFFF00"/>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50796">
            <a:off x="592665" y="-1003304"/>
            <a:ext cx="6485467" cy="8444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4359">
            <a:off x="2078567" y="1861710"/>
            <a:ext cx="7391400"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5191">
            <a:off x="171918" y="3004632"/>
            <a:ext cx="7326959" cy="770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686132">
            <a:off x="2696843" y="4187942"/>
            <a:ext cx="6848475" cy="3448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1417898" y="5708659"/>
            <a:ext cx="6308204" cy="954107"/>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Much hyperventilation about effect on future of finance</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276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42</a:t>
            </a:fld>
            <a:endParaRPr lang="en-US" sz="1400">
              <a:latin typeface="Comic Sans MS"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smtClean="0">
                <a:solidFill>
                  <a:srgbClr val="3333FF"/>
                </a:solidFill>
                <a:latin typeface="Courier New" charset="0"/>
                <a:cs typeface="Courier New" charset="0"/>
              </a:rPr>
              <a:t>withdraw(</a:t>
            </a:r>
            <a:r>
              <a:rPr lang="en-US" sz="2800" b="1" dirty="0" err="1" smtClean="0">
                <a:solidFill>
                  <a:schemeClr val="bg1"/>
                </a:solidFill>
                <a:latin typeface="Courier New" charset="0"/>
                <a:cs typeface="Courier New" charset="0"/>
              </a:rPr>
              <a:t>uint</a:t>
            </a:r>
            <a:r>
              <a:rPr lang="en-US" sz="2800" b="1" dirty="0" smtClean="0">
                <a:solidFill>
                  <a:srgbClr val="3333FF"/>
                </a:solidFill>
                <a:latin typeface="Courier New" charset="0"/>
                <a:cs typeface="Courier New" charset="0"/>
              </a:rPr>
              <a:t> amount</a:t>
            </a:r>
            <a:r>
              <a:rPr lang="en-US" sz="2800" b="1" dirty="0">
                <a:solidFill>
                  <a:srgbClr val="3333FF"/>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err="1">
                <a:solidFill>
                  <a:srgbClr val="0066FF"/>
                </a:solidFill>
                <a:latin typeface="Courier New" charset="0"/>
                <a:cs typeface="Courier New" charset="0"/>
              </a:rPr>
              <a:t>client.call.sendMoney</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smtClean="0">
                <a:solidFill>
                  <a:schemeClr val="bg1">
                    <a:lumMod val="50000"/>
                  </a:schemeClr>
                </a:solidFill>
                <a:latin typeface="Courier New" charset="0"/>
                <a:cs typeface="Courier New" charset="0"/>
              </a:rPr>
              <a:t>}}}</a:t>
            </a:r>
            <a:endParaRPr lang="en-US" sz="2800" b="1" dirty="0">
              <a:solidFill>
                <a:schemeClr val="bg1">
                  <a:lumMod val="50000"/>
                </a:schemeClr>
              </a:solidFill>
              <a:latin typeface="Courier New" charset="0"/>
              <a:cs typeface="Courier New" charset="0"/>
            </a:endParaRPr>
          </a:p>
        </p:txBody>
      </p:sp>
      <p:sp>
        <p:nvSpPr>
          <p:cNvPr id="2" name="Right Arrow 1"/>
          <p:cNvSpPr/>
          <p:nvPr/>
        </p:nvSpPr>
        <p:spPr>
          <a:xfrm flipH="1">
            <a:off x="7289800" y="129540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bwMode="auto">
          <a:xfrm>
            <a:off x="1671206" y="4419600"/>
            <a:ext cx="6001964"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Client wants to withdraw own money</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39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43</a:t>
            </a:fld>
            <a:endParaRPr lang="en-US" sz="1400">
              <a:latin typeface="Comic Sans MS"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client = </a:t>
            </a:r>
            <a:r>
              <a:rPr lang="en-US" sz="2800" b="1" dirty="0" err="1">
                <a:solidFill>
                  <a:schemeClr val="bg1"/>
                </a:solidFill>
                <a:latin typeface="Courier New" charset="0"/>
                <a:cs typeface="Courier New" charset="0"/>
              </a:rPr>
              <a:t>msg</a:t>
            </a:r>
            <a:r>
              <a:rPr lang="en-US" sz="2800" b="1" dirty="0" err="1">
                <a:solidFill>
                  <a:srgbClr val="3333FF"/>
                </a:solidFill>
                <a:latin typeface="Courier New" charset="0"/>
                <a:cs typeface="Courier New" charset="0"/>
              </a:rPr>
              <a:t>.sender</a:t>
            </a:r>
            <a:r>
              <a:rPr lang="en-US" sz="2800" b="1" dirty="0">
                <a:solidFill>
                  <a:srgbClr val="3333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err="1">
                <a:solidFill>
                  <a:srgbClr val="0066FF"/>
                </a:solidFill>
                <a:latin typeface="Courier New" charset="0"/>
                <a:cs typeface="Courier New" charset="0"/>
              </a:rPr>
              <a:t>client.call.sendMoney</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smtClean="0">
                <a:solidFill>
                  <a:schemeClr val="bg1">
                    <a:lumMod val="50000"/>
                  </a:schemeClr>
                </a:solidFill>
                <a:latin typeface="Courier New" charset="0"/>
                <a:cs typeface="Courier New" charset="0"/>
              </a:rPr>
              <a:t>}}}</a:t>
            </a:r>
            <a:endParaRPr lang="en-US" sz="2800" b="1" dirty="0">
              <a:solidFill>
                <a:schemeClr val="bg1">
                  <a:lumMod val="50000"/>
                </a:schemeClr>
              </a:solidFill>
              <a:latin typeface="Courier New" charset="0"/>
              <a:cs typeface="Courier New" charset="0"/>
            </a:endParaRPr>
          </a:p>
        </p:txBody>
      </p:sp>
      <p:sp>
        <p:nvSpPr>
          <p:cNvPr id="7" name="TextBox 6"/>
          <p:cNvSpPr txBox="1"/>
          <p:nvPr/>
        </p:nvSpPr>
        <p:spPr bwMode="auto">
          <a:xfrm>
            <a:off x="3410464" y="4419600"/>
            <a:ext cx="2323072"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Which client?</a:t>
            </a:r>
            <a:endParaRPr lang="en-US" sz="2800" dirty="0">
              <a:solidFill>
                <a:srgbClr val="FFFF00"/>
              </a:solidFill>
              <a:latin typeface="Arial" panose="020B0604020202020204" pitchFamily="34" charset="0"/>
              <a:cs typeface="Arial" panose="020B0604020202020204" pitchFamily="34" charset="0"/>
            </a:endParaRPr>
          </a:p>
        </p:txBody>
      </p:sp>
      <p:sp>
        <p:nvSpPr>
          <p:cNvPr id="8" name="Right Arrow 7"/>
          <p:cNvSpPr/>
          <p:nvPr/>
        </p:nvSpPr>
        <p:spPr>
          <a:xfrm flipH="1">
            <a:off x="7162800" y="1810223"/>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946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44</a:t>
            </a:fld>
            <a:endParaRPr lang="en-US" sz="1400">
              <a:latin typeface="Comic Sans MS"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(balance[client] &gt;=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err="1">
                <a:solidFill>
                  <a:srgbClr val="0066FF"/>
                </a:solidFill>
                <a:latin typeface="Courier New" charset="0"/>
                <a:cs typeface="Courier New" charset="0"/>
              </a:rPr>
              <a:t>client.call.sendMoney</a:t>
            </a:r>
            <a:r>
              <a:rPr lang="en-US" sz="2800" b="1" dirty="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r>
              <a:rPr lang="en-US" sz="2800" b="1" dirty="0" smtClean="0">
                <a:solidFill>
                  <a:srgbClr val="0066FF"/>
                </a:solidFill>
                <a:latin typeface="Courier New" charset="0"/>
                <a:cs typeface="Courier New" charset="0"/>
              </a:rPr>
              <a:t>}}}</a:t>
            </a:r>
            <a:endParaRPr lang="en-US" sz="2800" b="1" dirty="0">
              <a:solidFill>
                <a:srgbClr val="0066FF"/>
              </a:solidFill>
              <a:latin typeface="Courier New" charset="0"/>
              <a:cs typeface="Courier New" charset="0"/>
            </a:endParaRPr>
          </a:p>
        </p:txBody>
      </p:sp>
      <p:sp>
        <p:nvSpPr>
          <p:cNvPr id="7" name="TextBox 6"/>
          <p:cNvSpPr txBox="1"/>
          <p:nvPr/>
        </p:nvSpPr>
        <p:spPr bwMode="auto">
          <a:xfrm>
            <a:off x="1809064" y="4419600"/>
            <a:ext cx="5525872"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Does client have enough money?</a:t>
            </a:r>
            <a:endParaRPr lang="en-US" sz="2800" dirty="0">
              <a:solidFill>
                <a:srgbClr val="FFFF00"/>
              </a:solidFill>
              <a:latin typeface="Arial" panose="020B0604020202020204" pitchFamily="34" charset="0"/>
              <a:cs typeface="Arial" panose="020B0604020202020204" pitchFamily="34" charset="0"/>
            </a:endParaRPr>
          </a:p>
        </p:txBody>
      </p:sp>
      <p:sp>
        <p:nvSpPr>
          <p:cNvPr id="8" name="Right Arrow 7"/>
          <p:cNvSpPr/>
          <p:nvPr/>
        </p:nvSpPr>
        <p:spPr>
          <a:xfrm flipH="1">
            <a:off x="7785100" y="220980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4793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45</a:t>
            </a:fld>
            <a:endParaRPr lang="en-US" sz="1400">
              <a:latin typeface="Comic Sans MS"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(balance[client] &gt;= amount}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smtClean="0">
                <a:solidFill>
                  <a:schemeClr val="bg1">
                    <a:lumMod val="50000"/>
                  </a:schemeClr>
                </a:solidFill>
                <a:latin typeface="Courier New" charset="0"/>
                <a:cs typeface="Courier New" charset="0"/>
              </a:rPr>
              <a:t>}}}</a:t>
            </a:r>
            <a:endParaRPr lang="en-US" sz="2800" b="1" dirty="0">
              <a:solidFill>
                <a:schemeClr val="bg1">
                  <a:lumMod val="50000"/>
                </a:schemeClr>
              </a:solidFill>
              <a:latin typeface="Courier New" charset="0"/>
              <a:cs typeface="Courier New" charset="0"/>
            </a:endParaRPr>
          </a:p>
        </p:txBody>
      </p:sp>
      <p:sp>
        <p:nvSpPr>
          <p:cNvPr id="7" name="TextBox 6"/>
          <p:cNvSpPr txBox="1"/>
          <p:nvPr/>
        </p:nvSpPr>
        <p:spPr bwMode="auto">
          <a:xfrm>
            <a:off x="547759" y="4419600"/>
            <a:ext cx="7941972" cy="954107"/>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Transfer the money by calling a function in another contract …</a:t>
            </a:r>
            <a:endParaRPr lang="en-US" sz="2800" dirty="0">
              <a:solidFill>
                <a:srgbClr val="FFFF00"/>
              </a:solidFill>
              <a:latin typeface="Arial" panose="020B0604020202020204" pitchFamily="34" charset="0"/>
              <a:cs typeface="Arial" panose="020B0604020202020204" pitchFamily="34" charset="0"/>
            </a:endParaRPr>
          </a:p>
        </p:txBody>
      </p:sp>
      <p:sp>
        <p:nvSpPr>
          <p:cNvPr id="8" name="Right Arrow 7"/>
          <p:cNvSpPr/>
          <p:nvPr/>
        </p:nvSpPr>
        <p:spPr>
          <a:xfrm flipH="1">
            <a:off x="7956330" y="2572223"/>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092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46</a:t>
            </a:fld>
            <a:endParaRPr lang="en-US" sz="1400">
              <a:latin typeface="Comic Sans MS" charset="0"/>
              <a:cs typeface="Arial" charset="0"/>
            </a:endParaRPr>
          </a:p>
        </p:txBody>
      </p:sp>
      <p:sp>
        <p:nvSpPr>
          <p:cNvPr id="65538" name="Rectangle 2"/>
          <p:cNvSpPr>
            <a:spLocks noGrp="1" noChangeArrowheads="1"/>
          </p:cNvSpPr>
          <p:nvPr>
            <p:ph type="title"/>
          </p:nvPr>
        </p:nvSpPr>
        <p:spPr/>
        <p:txBody>
          <a:bodyPr/>
          <a:lstStyle/>
          <a:p>
            <a:r>
              <a:rPr lang="en-US" dirty="0">
                <a:solidFill>
                  <a:schemeClr val="bg1"/>
                </a:solidFill>
                <a:latin typeface="Arial" charset="0"/>
              </a:rPr>
              <a:t>Schematic DAO Code</a:t>
            </a:r>
          </a:p>
        </p:txBody>
      </p:sp>
      <p:sp>
        <p:nvSpPr>
          <p:cNvPr id="65539" name="Text Box 3"/>
          <p:cNvSpPr txBox="1">
            <a:spLocks noChangeArrowheads="1"/>
          </p:cNvSpPr>
          <p:nvPr/>
        </p:nvSpPr>
        <p:spPr bwMode="auto">
          <a:xfrm>
            <a:off x="191812" y="14478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(balance[client] &gt;= amount}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latin typeface="Courier New" charset="0"/>
                <a:cs typeface="Courier New" charset="0"/>
              </a:rPr>
              <a:t>if</a:t>
            </a:r>
            <a:r>
              <a:rPr lang="en-US" sz="2800" b="1" dirty="0">
                <a:solidFill>
                  <a:srgbClr val="3333FF"/>
                </a:solidFill>
                <a:latin typeface="Courier New" charset="0"/>
                <a:cs typeface="Courier New" charset="0"/>
              </a:rPr>
              <a:t> (</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smtClean="0">
                <a:solidFill>
                  <a:schemeClr val="bg1">
                    <a:lumMod val="50000"/>
                  </a:schemeClr>
                </a:solidFill>
                <a:latin typeface="Courier New" charset="0"/>
                <a:cs typeface="Courier New" charset="0"/>
              </a:rPr>
              <a:t>}}}</a:t>
            </a:r>
            <a:endParaRPr lang="en-US" sz="2800" b="1" dirty="0">
              <a:solidFill>
                <a:schemeClr val="bg1">
                  <a:lumMod val="50000"/>
                </a:schemeClr>
              </a:solidFill>
              <a:latin typeface="Courier New" charset="0"/>
              <a:cs typeface="Courier New" charset="0"/>
            </a:endParaRPr>
          </a:p>
        </p:txBody>
      </p:sp>
      <p:sp>
        <p:nvSpPr>
          <p:cNvPr id="8" name="Right Arrow 7"/>
          <p:cNvSpPr/>
          <p:nvPr/>
        </p:nvSpPr>
        <p:spPr>
          <a:xfrm flipH="1">
            <a:off x="7956330" y="2572223"/>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Image result for train wrec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638" y="100965"/>
            <a:ext cx="5546725" cy="66560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bwMode="auto">
          <a:xfrm>
            <a:off x="3293477" y="3167390"/>
            <a:ext cx="255704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Let’s rewind …</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2450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47</a:t>
            </a:fld>
            <a:endParaRPr lang="en-US" sz="1400">
              <a:latin typeface="Comic Sans MS" charset="0"/>
              <a:cs typeface="Arial" charset="0"/>
            </a:endParaRPr>
          </a:p>
        </p:txBody>
      </p:sp>
      <p:sp>
        <p:nvSpPr>
          <p:cNvPr id="65539"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r>
              <a:rPr lang="en-US" sz="2800" b="1" dirty="0" smtClean="0">
                <a:solidFill>
                  <a:srgbClr val="0066FF"/>
                </a:solidFill>
                <a:latin typeface="Courier New" charset="0"/>
                <a:cs typeface="Courier New" charset="0"/>
              </a:rPr>
              <a:t>}}}</a:t>
            </a:r>
            <a:endParaRPr lang="en-US" sz="2800" b="1" dirty="0">
              <a:solidFill>
                <a:srgbClr val="0066FF"/>
              </a:solidFill>
              <a:latin typeface="Courier New" charset="0"/>
              <a:cs typeface="Courier New"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smtClean="0">
                <a:solidFill>
                  <a:srgbClr val="0000FF"/>
                </a:solidFill>
                <a:latin typeface="Courier New" charset="0"/>
                <a:cs typeface="Courier New" charset="0"/>
              </a:rPr>
              <a:t>msg.sender.call.withdraw</a:t>
            </a:r>
            <a:r>
              <a:rPr lang="en-US" sz="2800" b="1" dirty="0" smtClean="0">
                <a:solidFill>
                  <a:srgbClr val="0000FF"/>
                </a:solidFill>
                <a:latin typeface="Courier New" charset="0"/>
                <a:cs typeface="Courier New" charset="0"/>
              </a:rPr>
              <a:t>(amount</a:t>
            </a:r>
            <a:r>
              <a:rPr lang="en-US" sz="2800" b="1" dirty="0">
                <a:solidFill>
                  <a:srgbClr val="0000FF"/>
                </a:solidFill>
                <a:latin typeface="Courier New" charset="0"/>
                <a:cs typeface="Courier New" charset="0"/>
              </a:rPr>
              <a: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0" name="Right Arrow 9"/>
          <p:cNvSpPr/>
          <p:nvPr/>
        </p:nvSpPr>
        <p:spPr>
          <a:xfrm flipH="1">
            <a:off x="7827403" y="129540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bwMode="auto">
          <a:xfrm>
            <a:off x="547758" y="3200400"/>
            <a:ext cx="8048485"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Transfer the money by calling another contract …</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7377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4.44444E-6 L 2.77778E-7 0.45 " pathEditMode="relative" rAng="0" ptsTypes="AA">
                                      <p:cBhvr>
                                        <p:cTn id="6" dur="2000" fill="hold"/>
                                        <p:tgtEl>
                                          <p:spTgt spid="10"/>
                                        </p:tgtEl>
                                        <p:attrNameLst>
                                          <p:attrName>ppt_x</p:attrName>
                                          <p:attrName>ppt_y</p:attrName>
                                        </p:attrNameLst>
                                      </p:cBhvr>
                                      <p:rCtr x="0" y="22500"/>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smtClean="0">
                <a:solidFill>
                  <a:srgbClr val="0000FF"/>
                </a:solidFill>
                <a:latin typeface="Courier New" charset="0"/>
                <a:cs typeface="Courier New" charset="0"/>
              </a:rPr>
              <a:t>msg.sender.call.withdraw</a:t>
            </a:r>
            <a:r>
              <a:rPr lang="en-US" sz="2800" b="1" dirty="0" smtClean="0">
                <a:solidFill>
                  <a:srgbClr val="0000FF"/>
                </a:solidFill>
                <a:latin typeface="Courier New" charset="0"/>
                <a:cs typeface="Courier New" charset="0"/>
              </a:rPr>
              <a:t>(amount</a:t>
            </a:r>
            <a:r>
              <a:rPr lang="en-US" sz="2800" b="1" dirty="0">
                <a:solidFill>
                  <a:srgbClr val="0000FF"/>
                </a:solidFill>
                <a:latin typeface="Courier New" charset="0"/>
                <a:cs typeface="Courier New" charset="0"/>
              </a:rPr>
              <a: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2"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latin typeface="Courier New" charset="0"/>
                <a:cs typeface="Courier New" charset="0"/>
              </a:rPr>
              <a:t>if</a:t>
            </a:r>
            <a:r>
              <a:rPr lang="en-US" sz="2800" b="1" dirty="0">
                <a:solidFill>
                  <a:srgbClr val="3333FF"/>
                </a:solidFill>
                <a:latin typeface="Courier New" charset="0"/>
                <a:cs typeface="Courier New" charset="0"/>
              </a:rPr>
              <a:t> (</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r>
              <a:rPr lang="en-US" sz="2800" b="1" dirty="0" smtClean="0">
                <a:solidFill>
                  <a:srgbClr val="0066FF"/>
                </a:solidFill>
                <a:latin typeface="Courier New" charset="0"/>
                <a:cs typeface="Courier New" charset="0"/>
              </a:rPr>
              <a:t>}}}</a:t>
            </a:r>
            <a:endParaRPr lang="en-US" sz="2800" b="1" dirty="0">
              <a:solidFill>
                <a:srgbClr val="0066FF"/>
              </a:solidFill>
              <a:latin typeface="Courier New" charset="0"/>
              <a:cs typeface="Courier New" charset="0"/>
            </a:endParaRP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48</a:t>
            </a:fld>
            <a:endParaRPr lang="en-US" sz="1400">
              <a:latin typeface="Comic Sans MS"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flipH="1">
            <a:off x="7841593" y="4790508"/>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bwMode="auto">
          <a:xfrm>
            <a:off x="3319894" y="3429000"/>
            <a:ext cx="2504212"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Credit account</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1212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smtClean="0">
                <a:solidFill>
                  <a:srgbClr val="0000FF"/>
                </a:solidFill>
                <a:latin typeface="Courier New" charset="0"/>
                <a:cs typeface="Courier New" charset="0"/>
              </a:rPr>
              <a:t>msg.sender.call.withdraw</a:t>
            </a:r>
            <a:r>
              <a:rPr lang="en-US" sz="2800" b="1" dirty="0" smtClean="0">
                <a:solidFill>
                  <a:srgbClr val="0000FF"/>
                </a:solidFill>
                <a:latin typeface="Courier New" charset="0"/>
                <a:cs typeface="Courier New" charset="0"/>
              </a:rPr>
              <a:t>(amount</a:t>
            </a:r>
            <a:r>
              <a:rPr lang="en-US" sz="2800" b="1" dirty="0">
                <a:solidFill>
                  <a:srgbClr val="0000FF"/>
                </a:solidFill>
                <a:latin typeface="Courier New" charset="0"/>
                <a:cs typeface="Courier New" charset="0"/>
              </a:rPr>
              <a: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3"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latin typeface="Courier New" charset="0"/>
                <a:cs typeface="Courier New" charset="0"/>
              </a:rPr>
              <a:t>if</a:t>
            </a:r>
            <a:r>
              <a:rPr lang="en-US" sz="2800" b="1" dirty="0">
                <a:solidFill>
                  <a:srgbClr val="3333FF"/>
                </a:solidFill>
                <a:latin typeface="Courier New" charset="0"/>
                <a:cs typeface="Courier New" charset="0"/>
              </a:rPr>
              <a:t> (</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r>
              <a:rPr lang="en-US" sz="2800" b="1" dirty="0" smtClean="0">
                <a:solidFill>
                  <a:srgbClr val="0066FF"/>
                </a:solidFill>
                <a:latin typeface="Courier New" charset="0"/>
                <a:cs typeface="Courier New" charset="0"/>
              </a:rPr>
              <a:t>}}}</a:t>
            </a:r>
            <a:endParaRPr lang="en-US" sz="2800" b="1" dirty="0">
              <a:solidFill>
                <a:srgbClr val="0066FF"/>
              </a:solidFill>
              <a:latin typeface="Courier New" charset="0"/>
              <a:cs typeface="Courier New" charset="0"/>
            </a:endParaRP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49</a:t>
            </a:fld>
            <a:endParaRPr lang="en-US" sz="1400">
              <a:latin typeface="Comic Sans MS"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flipH="1">
            <a:off x="7841593" y="533224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bwMode="auto">
          <a:xfrm>
            <a:off x="1150230" y="2913663"/>
            <a:ext cx="204844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Wait, what?</a:t>
            </a:r>
            <a:endParaRPr lang="en-US" sz="2800" dirty="0">
              <a:solidFill>
                <a:srgbClr val="FFFF00"/>
              </a:solidFill>
              <a:latin typeface="Arial" panose="020B0604020202020204" pitchFamily="34" charset="0"/>
              <a:cs typeface="Arial" panose="020B0604020202020204" pitchFamily="34" charset="0"/>
            </a:endParaRPr>
          </a:p>
        </p:txBody>
      </p:sp>
      <p:sp>
        <p:nvSpPr>
          <p:cNvPr id="12" name="TextBox 11"/>
          <p:cNvSpPr txBox="1"/>
          <p:nvPr/>
        </p:nvSpPr>
        <p:spPr bwMode="auto">
          <a:xfrm>
            <a:off x="1150230" y="3693238"/>
            <a:ext cx="709200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Client makes “re-entrant” withdraw request!</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4977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5</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92495">
            <a:off x="573219" y="-1220068"/>
            <a:ext cx="6573425" cy="827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42736">
            <a:off x="3358439" y="1638920"/>
            <a:ext cx="5654000" cy="6812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8430">
            <a:off x="2062703" y="3750611"/>
            <a:ext cx="7069176" cy="709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bwMode="auto">
          <a:xfrm>
            <a:off x="5390200" y="6037570"/>
            <a:ext cx="360707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financial irregularities</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4368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smtClean="0">
                <a:solidFill>
                  <a:srgbClr val="0000FF"/>
                </a:solidFill>
                <a:latin typeface="Courier New" charset="0"/>
                <a:cs typeface="Courier New" charset="0"/>
              </a:rPr>
              <a:t>msg.sender.call.withdraw</a:t>
            </a:r>
            <a:r>
              <a:rPr lang="en-US" sz="2800" b="1" dirty="0" smtClean="0">
                <a:solidFill>
                  <a:srgbClr val="0000FF"/>
                </a:solidFill>
                <a:latin typeface="Courier New" charset="0"/>
                <a:cs typeface="Courier New" charset="0"/>
              </a:rPr>
              <a:t>(amount</a:t>
            </a:r>
            <a:r>
              <a:rPr lang="en-US" sz="2800" b="1" dirty="0">
                <a:solidFill>
                  <a:srgbClr val="0000FF"/>
                </a:solidFill>
                <a:latin typeface="Courier New" charset="0"/>
                <a:cs typeface="Courier New" charset="0"/>
              </a:rPr>
              <a: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0"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r>
              <a:rPr lang="en-US" sz="2800" b="1" dirty="0" smtClean="0">
                <a:solidFill>
                  <a:srgbClr val="0066FF"/>
                </a:solidFill>
                <a:latin typeface="Courier New" charset="0"/>
                <a:cs typeface="Courier New" charset="0"/>
              </a:rPr>
              <a:t>}}}</a:t>
            </a:r>
            <a:endParaRPr lang="en-US" sz="2800" b="1" dirty="0">
              <a:solidFill>
                <a:srgbClr val="0066FF"/>
              </a:solidFill>
              <a:latin typeface="Courier New" charset="0"/>
              <a:cs typeface="Courier New" charset="0"/>
            </a:endParaRP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50</a:t>
            </a:fld>
            <a:endParaRPr lang="en-US" sz="1400">
              <a:latin typeface="Comic Sans MS"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flipH="1">
            <a:off x="8032307" y="533224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flipH="1">
            <a:off x="7701232" y="10511"/>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1207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8.33333E-7 -4.81481E-6 L -8.33333E-7 0.13172 " pathEditMode="relative" rAng="0" ptsTypes="AA">
                                      <p:cBhvr>
                                        <p:cTn id="6" dur="2000" fill="hold"/>
                                        <p:tgtEl>
                                          <p:spTgt spid="15"/>
                                        </p:tgtEl>
                                        <p:attrNameLst>
                                          <p:attrName>ppt_x</p:attrName>
                                          <p:attrName>ppt_y</p:attrName>
                                        </p:attrNameLst>
                                      </p:cBhvr>
                                      <p:rCtr x="0" y="6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smtClean="0">
                <a:solidFill>
                  <a:srgbClr val="0000FF"/>
                </a:solidFill>
                <a:latin typeface="Courier New" charset="0"/>
                <a:cs typeface="Courier New" charset="0"/>
              </a:rPr>
              <a:t>msg.sender.call.withdraw</a:t>
            </a:r>
            <a:r>
              <a:rPr lang="en-US" sz="2800" b="1" dirty="0" smtClean="0">
                <a:solidFill>
                  <a:srgbClr val="0000FF"/>
                </a:solidFill>
                <a:latin typeface="Courier New" charset="0"/>
                <a:cs typeface="Courier New" charset="0"/>
              </a:rPr>
              <a:t>(amount</a:t>
            </a:r>
            <a:r>
              <a:rPr lang="en-US" sz="2800" b="1" dirty="0">
                <a:solidFill>
                  <a:srgbClr val="0000FF"/>
                </a:solidFill>
                <a:latin typeface="Courier New" charset="0"/>
                <a:cs typeface="Courier New" charset="0"/>
              </a:rPr>
              <a: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0"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latin typeface="Courier New" charset="0"/>
                <a:cs typeface="Courier New" charset="0"/>
              </a:rPr>
              <a:t>if</a:t>
            </a:r>
            <a:r>
              <a:rPr lang="en-US" sz="2800" b="1" dirty="0">
                <a:solidFill>
                  <a:srgbClr val="3333FF"/>
                </a:solidFill>
                <a:latin typeface="Courier New" charset="0"/>
                <a:cs typeface="Courier New" charset="0"/>
              </a:rPr>
              <a:t> (</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r>
              <a:rPr lang="en-US" sz="2800" b="1" dirty="0" smtClean="0">
                <a:solidFill>
                  <a:srgbClr val="0066FF"/>
                </a:solidFill>
                <a:latin typeface="Courier New" charset="0"/>
                <a:cs typeface="Courier New" charset="0"/>
              </a:rPr>
              <a:t>}}}</a:t>
            </a:r>
            <a:endParaRPr lang="en-US" sz="2800" b="1" dirty="0">
              <a:solidFill>
                <a:srgbClr val="0066FF"/>
              </a:solidFill>
              <a:latin typeface="Courier New" charset="0"/>
              <a:cs typeface="Courier New" charset="0"/>
            </a:endParaRP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51</a:t>
            </a:fld>
            <a:endParaRPr lang="en-US" sz="1400">
              <a:latin typeface="Comic Sans MS"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bwMode="auto">
          <a:xfrm>
            <a:off x="822416" y="3431628"/>
            <a:ext cx="7499169"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Second time around, balance still looks OK …</a:t>
            </a:r>
            <a:endParaRPr lang="en-US" sz="2800" dirty="0">
              <a:solidFill>
                <a:srgbClr val="FFFF00"/>
              </a:solidFill>
              <a:latin typeface="Arial" panose="020B0604020202020204" pitchFamily="34" charset="0"/>
              <a:cs typeface="Arial" panose="020B0604020202020204" pitchFamily="34" charset="0"/>
            </a:endParaRPr>
          </a:p>
        </p:txBody>
      </p:sp>
      <p:sp>
        <p:nvSpPr>
          <p:cNvPr id="14" name="Right Arrow 13"/>
          <p:cNvSpPr/>
          <p:nvPr/>
        </p:nvSpPr>
        <p:spPr>
          <a:xfrm flipH="1">
            <a:off x="8032307" y="533224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flipH="1">
            <a:off x="7641099" y="909671"/>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39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84958" y="4562131"/>
            <a:ext cx="8799787" cy="2149819"/>
          </a:xfrm>
          <a:prstGeom prst="rect">
            <a:avLst/>
          </a:prstGeom>
          <a:solidFill>
            <a:schemeClr val="accent5">
              <a:lumMod val="20000"/>
              <a:lumOff val="8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solidFill>
                <a:latin typeface="Courier New" charset="0"/>
                <a:cs typeface="Courier New" charset="0"/>
              </a:rPr>
              <a:t>function </a:t>
            </a:r>
            <a:r>
              <a:rPr lang="en-US" sz="2800" b="1" dirty="0" err="1">
                <a:solidFill>
                  <a:srgbClr val="3333FF"/>
                </a:solidFill>
                <a:latin typeface="Courier New" charset="0"/>
                <a:cs typeface="Courier New" charset="0"/>
              </a:rPr>
              <a:t>sendMoney</a:t>
            </a:r>
            <a:r>
              <a:rPr lang="en-US" sz="2800" b="1" dirty="0">
                <a:solidFill>
                  <a:srgbClr val="3333FF"/>
                </a:solidFill>
                <a:latin typeface="Courier New" charset="0"/>
                <a:cs typeface="Courier New" charset="0"/>
              </a:rPr>
              <a:t>(</a:t>
            </a:r>
            <a:r>
              <a:rPr lang="en-US" sz="2800" b="1" dirty="0" err="1">
                <a:solidFill>
                  <a:schemeClr val="bg1"/>
                </a:solidFill>
                <a:latin typeface="Courier New" charset="0"/>
                <a:cs typeface="Courier New" charset="0"/>
              </a:rPr>
              <a:t>uint</a:t>
            </a:r>
            <a:r>
              <a:rPr lang="en-US" sz="2800" b="1" dirty="0">
                <a:solidFill>
                  <a:srgbClr val="3333FF"/>
                </a:solidFill>
                <a:latin typeface="Courier New" charset="0"/>
                <a:cs typeface="Courier New" charset="0"/>
              </a:rPr>
              <a:t> 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00FF"/>
                </a:solidFill>
                <a:latin typeface="Courier New" charset="0"/>
                <a:cs typeface="Courier New" charset="0"/>
              </a:rPr>
              <a:t>balance += amount</a:t>
            </a:r>
          </a:p>
          <a:p>
            <a:pPr algn="l" eaLnBrk="1" hangingPunct="1">
              <a:lnSpc>
                <a:spcPct val="70000"/>
              </a:lnSpc>
              <a:spcBef>
                <a:spcPct val="30000"/>
              </a:spcBef>
            </a:pPr>
            <a:r>
              <a:rPr lang="en-US" sz="2800" b="1" dirty="0">
                <a:solidFill>
                  <a:srgbClr val="0000FF"/>
                </a:solidFill>
                <a:latin typeface="Courier New" charset="0"/>
                <a:cs typeface="Courier New" charset="0"/>
              </a:rPr>
              <a:t>  </a:t>
            </a:r>
            <a:r>
              <a:rPr lang="en-US" sz="2800" b="1" dirty="0" err="1" smtClean="0">
                <a:solidFill>
                  <a:srgbClr val="0000FF"/>
                </a:solidFill>
                <a:latin typeface="Courier New" charset="0"/>
                <a:cs typeface="Courier New" charset="0"/>
              </a:rPr>
              <a:t>msg.sender.call.withdraw</a:t>
            </a:r>
            <a:r>
              <a:rPr lang="en-US" sz="2800" b="1" dirty="0" smtClean="0">
                <a:solidFill>
                  <a:srgbClr val="0000FF"/>
                </a:solidFill>
                <a:latin typeface="Courier New" charset="0"/>
                <a:cs typeface="Courier New" charset="0"/>
              </a:rPr>
              <a:t>(amount</a:t>
            </a:r>
            <a:r>
              <a:rPr lang="en-US" sz="2800" b="1" dirty="0">
                <a:solidFill>
                  <a:srgbClr val="0000FF"/>
                </a:solidFill>
                <a:latin typeface="Courier New" charset="0"/>
                <a:cs typeface="Courier New" charset="0"/>
              </a:rPr>
              <a:t>)</a:t>
            </a:r>
          </a:p>
          <a:p>
            <a:pPr algn="l" eaLnBrk="1" hangingPunct="1">
              <a:lnSpc>
                <a:spcPct val="70000"/>
              </a:lnSpc>
              <a:spcBef>
                <a:spcPct val="30000"/>
              </a:spcBef>
            </a:pPr>
            <a:r>
              <a:rPr lang="en-US" sz="2800" b="1" dirty="0">
                <a:solidFill>
                  <a:srgbClr val="0000FF"/>
                </a:solidFill>
                <a:latin typeface="Courier New" charset="0"/>
                <a:cs typeface="Courier New" charset="0"/>
              </a:rPr>
              <a:t>  ...</a:t>
            </a:r>
          </a:p>
          <a:p>
            <a:pPr algn="l" eaLnBrk="1" hangingPunct="1">
              <a:lnSpc>
                <a:spcPct val="70000"/>
              </a:lnSpc>
              <a:spcBef>
                <a:spcPct val="30000"/>
              </a:spcBef>
            </a:pPr>
            <a:r>
              <a:rPr lang="en-US" sz="2800" b="1" dirty="0">
                <a:solidFill>
                  <a:srgbClr val="0000FF"/>
                </a:solidFill>
                <a:latin typeface="Courier New" charset="0"/>
                <a:cs typeface="Courier New" charset="0"/>
              </a:rPr>
              <a:t>}</a:t>
            </a:r>
          </a:p>
        </p:txBody>
      </p:sp>
      <p:sp>
        <p:nvSpPr>
          <p:cNvPr id="13" name="Text Box 3"/>
          <p:cNvSpPr txBox="1">
            <a:spLocks noChangeArrowheads="1"/>
          </p:cNvSpPr>
          <p:nvPr/>
        </p:nvSpPr>
        <p:spPr bwMode="auto">
          <a:xfrm>
            <a:off x="84958" y="152400"/>
            <a:ext cx="8799787" cy="2580706"/>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function </a:t>
            </a:r>
            <a:r>
              <a:rPr lang="en-US" sz="2800" b="1" dirty="0" smtClean="0">
                <a:solidFill>
                  <a:srgbClr val="0066FF"/>
                </a:solidFill>
                <a:latin typeface="Courier New" charset="0"/>
                <a:cs typeface="Courier New" charset="0"/>
              </a:rPr>
              <a:t>withdraw</a:t>
            </a:r>
            <a:r>
              <a:rPr lang="en-US" sz="2800" b="1" dirty="0" smtClean="0">
                <a:solidFill>
                  <a:schemeClr val="bg1">
                    <a:lumMod val="50000"/>
                  </a:schemeClr>
                </a:solidFill>
                <a:latin typeface="Courier New" charset="0"/>
                <a:cs typeface="Courier New" charset="0"/>
              </a:rPr>
              <a:t>(</a:t>
            </a:r>
            <a:r>
              <a:rPr lang="en-US" sz="2800" b="1" dirty="0" err="1" smtClean="0">
                <a:solidFill>
                  <a:schemeClr val="bg1">
                    <a:lumMod val="50000"/>
                  </a:schemeClr>
                </a:solidFill>
                <a:latin typeface="Courier New" charset="0"/>
                <a:cs typeface="Courier New" charset="0"/>
              </a:rPr>
              <a:t>uint</a:t>
            </a:r>
            <a:r>
              <a:rPr lang="en-US" sz="2800" b="1" dirty="0" smtClean="0">
                <a:solidFill>
                  <a:schemeClr val="bg1">
                    <a:lumMod val="50000"/>
                  </a:schemeClr>
                </a:solidFill>
                <a:latin typeface="Courier New" charset="0"/>
                <a:cs typeface="Courier New" charset="0"/>
              </a:rPr>
              <a:t> </a:t>
            </a:r>
            <a:r>
              <a:rPr lang="en-US" sz="2800" b="1" dirty="0" smtClean="0">
                <a:solidFill>
                  <a:srgbClr val="0066FF"/>
                </a:solidFill>
                <a:latin typeface="Courier New" charset="0"/>
                <a:cs typeface="Courier New" charset="0"/>
              </a:rPr>
              <a:t>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client = </a:t>
            </a:r>
            <a:r>
              <a:rPr lang="en-US" sz="2800" b="1" dirty="0" err="1">
                <a:solidFill>
                  <a:schemeClr val="bg1">
                    <a:lumMod val="50000"/>
                  </a:schemeClr>
                </a:solidFill>
                <a:latin typeface="Courier New" charset="0"/>
                <a:cs typeface="Courier New" charset="0"/>
              </a:rPr>
              <a:t>msg</a:t>
            </a:r>
            <a:r>
              <a:rPr lang="en-US" sz="2800" b="1" dirty="0" err="1">
                <a:solidFill>
                  <a:srgbClr val="0066FF"/>
                </a:solidFill>
                <a:latin typeface="Courier New" charset="0"/>
                <a:cs typeface="Courier New" charset="0"/>
              </a:rPr>
              <a:t>.sender</a:t>
            </a:r>
            <a:r>
              <a:rPr lang="en-US" sz="2800" b="1" dirty="0">
                <a:solidFill>
                  <a:srgbClr val="0066FF"/>
                </a:solidFill>
                <a:latin typeface="Courier New" charset="0"/>
                <a:cs typeface="Courier New" charset="0"/>
              </a:rPr>
              <a:t>;</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if (</a:t>
            </a:r>
            <a:r>
              <a:rPr lang="en-US" sz="2800" b="1" dirty="0">
                <a:solidFill>
                  <a:srgbClr val="0066FF"/>
                </a:solidFill>
                <a:latin typeface="Courier New" charset="0"/>
                <a:cs typeface="Courier New" charset="0"/>
              </a:rPr>
              <a:t>balance[client] &gt;= amount</a:t>
            </a:r>
            <a:r>
              <a:rPr lang="en-US" sz="2800" b="1" dirty="0">
                <a:solidFill>
                  <a:schemeClr val="bg1">
                    <a:lumMod val="50000"/>
                  </a:schemeClr>
                </a:solidFill>
                <a:latin typeface="Courier New" charset="0"/>
                <a:cs typeface="Courier New" charset="0"/>
              </a:rPr>
              <a:t>} {</a:t>
            </a:r>
          </a:p>
          <a:p>
            <a:pPr algn="l" eaLnBrk="1" hangingPunct="1">
              <a:lnSpc>
                <a:spcPct val="70000"/>
              </a:lnSpc>
              <a:spcBef>
                <a:spcPct val="30000"/>
              </a:spcBef>
            </a:pPr>
            <a:r>
              <a:rPr lang="en-US" sz="2800" b="1" dirty="0">
                <a:solidFill>
                  <a:srgbClr val="3333FF"/>
                </a:solidFill>
                <a:latin typeface="Courier New" charset="0"/>
                <a:cs typeface="Courier New" charset="0"/>
              </a:rPr>
              <a:t>    </a:t>
            </a:r>
            <a:r>
              <a:rPr lang="en-US" sz="2800" b="1" dirty="0">
                <a:solidFill>
                  <a:schemeClr val="bg1"/>
                </a:solidFill>
                <a:latin typeface="Courier New" charset="0"/>
                <a:cs typeface="Courier New" charset="0"/>
              </a:rPr>
              <a:t>if </a:t>
            </a:r>
            <a:r>
              <a:rPr lang="en-US" sz="2800" b="1" dirty="0">
                <a:solidFill>
                  <a:srgbClr val="3333FF"/>
                </a:solidFill>
                <a:latin typeface="Courier New" charset="0"/>
                <a:cs typeface="Courier New" charset="0"/>
              </a:rPr>
              <a:t>(</a:t>
            </a:r>
            <a:r>
              <a:rPr lang="en-US" sz="2800" b="1" dirty="0" err="1">
                <a:solidFill>
                  <a:srgbClr val="3333FF"/>
                </a:solidFill>
                <a:latin typeface="Courier New" charset="0"/>
                <a:cs typeface="Courier New" charset="0"/>
              </a:rPr>
              <a:t>client.call.sendMoney</a:t>
            </a:r>
            <a:r>
              <a:rPr lang="en-US" sz="2800" b="1" dirty="0">
                <a:solidFill>
                  <a:srgbClr val="3333FF"/>
                </a:solidFill>
                <a:latin typeface="Courier New" charset="0"/>
                <a:cs typeface="Courier New" charset="0"/>
              </a:rPr>
              <a:t>(amount)) {</a:t>
            </a:r>
          </a:p>
          <a:p>
            <a:pPr algn="l" eaLnBrk="1" hangingPunct="1">
              <a:lnSpc>
                <a:spcPct val="70000"/>
              </a:lnSpc>
              <a:spcBef>
                <a:spcPct val="30000"/>
              </a:spcBef>
            </a:pPr>
            <a:r>
              <a:rPr lang="en-US" sz="2800" b="1" dirty="0">
                <a:solidFill>
                  <a:schemeClr val="bg1">
                    <a:lumMod val="50000"/>
                  </a:schemeClr>
                </a:solidFill>
                <a:latin typeface="Courier New" charset="0"/>
                <a:cs typeface="Courier New" charset="0"/>
              </a:rPr>
              <a:t>      </a:t>
            </a:r>
            <a:r>
              <a:rPr lang="en-US" sz="2800" b="1" dirty="0">
                <a:solidFill>
                  <a:srgbClr val="0066FF"/>
                </a:solidFill>
                <a:latin typeface="Courier New" charset="0"/>
                <a:cs typeface="Courier New" charset="0"/>
              </a:rPr>
              <a:t>balance[client] -= amount;</a:t>
            </a:r>
          </a:p>
          <a:p>
            <a:pPr algn="l" eaLnBrk="1" hangingPunct="1">
              <a:lnSpc>
                <a:spcPct val="70000"/>
              </a:lnSpc>
              <a:spcBef>
                <a:spcPct val="30000"/>
              </a:spcBef>
            </a:pPr>
            <a:r>
              <a:rPr lang="en-US" sz="2800" b="1" dirty="0">
                <a:solidFill>
                  <a:srgbClr val="0066FF"/>
                </a:solidFill>
                <a:latin typeface="Courier New" charset="0"/>
                <a:cs typeface="Courier New" charset="0"/>
              </a:rPr>
              <a:t>    </a:t>
            </a:r>
            <a:r>
              <a:rPr lang="en-US" sz="2800" b="1" dirty="0" smtClean="0">
                <a:solidFill>
                  <a:srgbClr val="0066FF"/>
                </a:solidFill>
                <a:latin typeface="Courier New" charset="0"/>
                <a:cs typeface="Courier New" charset="0"/>
              </a:rPr>
              <a:t>}}}</a:t>
            </a:r>
            <a:endParaRPr lang="en-US" sz="2800" b="1" dirty="0">
              <a:solidFill>
                <a:srgbClr val="0066FF"/>
              </a:solidFill>
              <a:latin typeface="Courier New" charset="0"/>
              <a:cs typeface="Courier New" charset="0"/>
            </a:endParaRPr>
          </a:p>
        </p:txBody>
      </p:sp>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52</a:t>
            </a:fld>
            <a:endParaRPr lang="en-US" sz="1400">
              <a:latin typeface="Comic Sans MS" charset="0"/>
              <a:cs typeface="Arial" charset="0"/>
            </a:endParaRPr>
          </a:p>
        </p:txBody>
      </p:sp>
      <p:sp>
        <p:nvSpPr>
          <p:cNvPr id="8" name="Right Arrow 7"/>
          <p:cNvSpPr/>
          <p:nvPr/>
        </p:nvSpPr>
        <p:spPr>
          <a:xfrm flipH="1">
            <a:off x="7796923" y="129540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bwMode="auto">
          <a:xfrm>
            <a:off x="2250691" y="3431628"/>
            <a:ext cx="364394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Send money again …</a:t>
            </a:r>
            <a:endParaRPr lang="en-US" sz="2800" dirty="0">
              <a:solidFill>
                <a:srgbClr val="FFFF00"/>
              </a:solidFill>
              <a:latin typeface="Arial" panose="020B0604020202020204" pitchFamily="34" charset="0"/>
              <a:cs typeface="Arial" panose="020B0604020202020204" pitchFamily="34" charset="0"/>
            </a:endParaRPr>
          </a:p>
        </p:txBody>
      </p:sp>
      <p:sp>
        <p:nvSpPr>
          <p:cNvPr id="14" name="Right Arrow 13"/>
          <p:cNvSpPr/>
          <p:nvPr/>
        </p:nvSpPr>
        <p:spPr>
          <a:xfrm flipH="1">
            <a:off x="8032307" y="5332240"/>
            <a:ext cx="1066800" cy="609600"/>
          </a:xfrm>
          <a:prstGeom prst="rightArrow">
            <a:avLst/>
          </a:prstGeom>
          <a:gradFill flip="none" rotWithShape="1">
            <a:gsLst>
              <a:gs pos="0">
                <a:srgbClr val="006600">
                  <a:tint val="66000"/>
                  <a:satMod val="160000"/>
                </a:srgbClr>
              </a:gs>
              <a:gs pos="50000">
                <a:srgbClr val="006600">
                  <a:tint val="44500"/>
                  <a:satMod val="160000"/>
                </a:srgbClr>
              </a:gs>
              <a:gs pos="100000">
                <a:srgbClr val="0066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flipH="1">
            <a:off x="7620000" y="129540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flipH="1">
            <a:off x="7841593" y="5332240"/>
            <a:ext cx="1066800" cy="6096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bwMode="auto">
          <a:xfrm>
            <a:off x="4345266" y="3883806"/>
            <a:ext cx="3945311"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and again and again …</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001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53</a:t>
            </a:fld>
            <a:endParaRPr lang="en-US" dirty="0"/>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03475">
            <a:off x="775299" y="332458"/>
            <a:ext cx="6589183" cy="7519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29756">
            <a:off x="2755899" y="1470025"/>
            <a:ext cx="6477000" cy="676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bwMode="auto">
          <a:xfrm>
            <a:off x="389467" y="3110805"/>
            <a:ext cx="8365067" cy="1384995"/>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squar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a:t>
            </a:r>
            <a:r>
              <a:rPr lang="en-US" sz="2800" dirty="0">
                <a:solidFill>
                  <a:srgbClr val="FFFF00"/>
                </a:solidFill>
                <a:latin typeface="Arial" panose="020B0604020202020204" pitchFamily="34" charset="0"/>
                <a:cs typeface="Arial" panose="020B0604020202020204" pitchFamily="34" charset="0"/>
              </a:rPr>
              <a:t> The attack is a </a:t>
            </a:r>
            <a:r>
              <a:rPr lang="en-US" sz="2800" i="1" dirty="0">
                <a:solidFill>
                  <a:srgbClr val="FFFF00"/>
                </a:solidFill>
                <a:latin typeface="Arial" panose="020B0604020202020204" pitchFamily="34" charset="0"/>
                <a:cs typeface="Arial" panose="020B0604020202020204" pitchFamily="34" charset="0"/>
              </a:rPr>
              <a:t>recursive calling vulnerability</a:t>
            </a:r>
            <a:r>
              <a:rPr lang="en-US" sz="2800" dirty="0">
                <a:solidFill>
                  <a:srgbClr val="FFFF00"/>
                </a:solidFill>
                <a:latin typeface="Arial" panose="020B0604020202020204" pitchFamily="34" charset="0"/>
                <a:cs typeface="Arial" panose="020B0604020202020204" pitchFamily="34" charset="0"/>
              </a:rPr>
              <a:t>, where an attacker called the “split” function, and then calls the split function recursively </a:t>
            </a:r>
            <a:r>
              <a:rPr lang="en-US" sz="2800" dirty="0" smtClean="0">
                <a:solidFill>
                  <a:srgbClr val="FFFF00"/>
                </a:solidFill>
                <a:latin typeface="Arial" panose="020B0604020202020204" pitchFamily="34" charset="0"/>
                <a:cs typeface="Arial" panose="020B0604020202020204" pitchFamily="34" charset="0"/>
              </a:rPr>
              <a:t>…”</a:t>
            </a:r>
            <a:endParaRPr lang="en-US" sz="2800" dirty="0">
              <a:solidFill>
                <a:srgbClr val="FFFF00"/>
              </a:solidFill>
              <a:latin typeface="Arial" panose="020B0604020202020204" pitchFamily="34" charset="0"/>
              <a:cs typeface="Arial" panose="020B0604020202020204" pitchFamily="34" charset="0"/>
            </a:endParaRPr>
          </a:p>
        </p:txBody>
      </p:sp>
      <p:sp>
        <p:nvSpPr>
          <p:cNvPr id="6" name="TextBox 5"/>
          <p:cNvSpPr txBox="1"/>
          <p:nvPr/>
        </p:nvSpPr>
        <p:spPr bwMode="auto">
          <a:xfrm>
            <a:off x="3288636" y="1447800"/>
            <a:ext cx="256672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This happened</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a:off x="3310278" y="5257800"/>
            <a:ext cx="2523448" cy="523220"/>
          </a:xfrm>
          <a:prstGeom prst="rect">
            <a:avLst/>
          </a:prstGeom>
          <a:solidFill>
            <a:schemeClr val="bg1"/>
          </a:solidFill>
          <a:ln w="76200">
            <a:solidFill>
              <a:srgbClr val="66FF33"/>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The actual fix?</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947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latin typeface="Comic Sans MS" charset="0"/>
                <a:cs typeface="Arial" charset="0"/>
              </a:rPr>
              <a:pPr algn="r"/>
              <a:t>54</a:t>
            </a:fld>
            <a:endParaRPr lang="en-US" sz="1400">
              <a:latin typeface="Comic Sans MS" charset="0"/>
              <a:cs typeface="Arial" charset="0"/>
            </a:endParaRPr>
          </a:p>
        </p:txBody>
      </p:sp>
      <p:sp>
        <p:nvSpPr>
          <p:cNvPr id="6" name="Footer Placeholder 1"/>
          <p:cNvSpPr>
            <a:spLocks noGrp="1"/>
          </p:cNvSpPr>
          <p:nvPr>
            <p:ph type="ftr" sz="quarter" idx="11"/>
          </p:nvPr>
        </p:nvSpPr>
        <p:spPr/>
        <p:txBody>
          <a:bodyPr/>
          <a:lstStyle/>
          <a:p>
            <a:pPr>
              <a:defRPr/>
            </a:pPr>
            <a:r>
              <a:rPr lang="en-US" dirty="0">
                <a:latin typeface="+mj-lt"/>
              </a:rPr>
              <a:t>Art of Multiprocessor Programming</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7610">
            <a:off x="183681" y="1006540"/>
            <a:ext cx="9203724" cy="657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567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3"/>
          <p:cNvSpPr txBox="1">
            <a:spLocks noGrp="1"/>
          </p:cNvSpPr>
          <p:nvPr/>
        </p:nvSpPr>
        <p:spPr bwMode="auto">
          <a:xfrm>
            <a:off x="6451600" y="780733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A3E81B7-F18B-1246-9853-D18B184B83E5}" type="slidenum">
              <a:rPr lang="ar-SA" sz="1400">
                <a:solidFill>
                  <a:srgbClr val="FFFF00"/>
                </a:solidFill>
                <a:latin typeface="Comic Sans MS" charset="0"/>
                <a:cs typeface="Arial" charset="0"/>
              </a:rPr>
              <a:pPr algn="r"/>
              <a:t>55</a:t>
            </a:fld>
            <a:endParaRPr lang="en-US" sz="1400">
              <a:solidFill>
                <a:srgbClr val="FFFF00"/>
              </a:solidFill>
              <a:latin typeface="Comic Sans MS" charset="0"/>
              <a:cs typeface="Arial" charset="0"/>
            </a:endParaRPr>
          </a:p>
        </p:txBody>
      </p:sp>
      <p:sp>
        <p:nvSpPr>
          <p:cNvPr id="6" name="Footer Placeholder 1"/>
          <p:cNvSpPr>
            <a:spLocks noGrp="1"/>
          </p:cNvSpPr>
          <p:nvPr>
            <p:ph type="ftr" sz="quarter" idx="11"/>
          </p:nvPr>
        </p:nvSpPr>
        <p:spPr>
          <a:xfrm>
            <a:off x="6553200" y="7800983"/>
            <a:ext cx="1905000" cy="457200"/>
          </a:xfrm>
        </p:spPr>
        <p:txBody>
          <a:bodyPr/>
          <a:lstStyle/>
          <a:p>
            <a:pPr>
              <a:defRPr/>
            </a:pPr>
            <a:r>
              <a:rPr lang="en-US" dirty="0">
                <a:solidFill>
                  <a:srgbClr val="FFFF00"/>
                </a:solidFill>
                <a:latin typeface="+mj-lt"/>
              </a:rPr>
              <a:t>Art of Multiprocessor Programming</a:t>
            </a:r>
          </a:p>
        </p:txBody>
      </p:sp>
      <p:pic>
        <p:nvPicPr>
          <p:cNvPr id="29698"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contrast="8000"/>
                    </a14:imgEffect>
                  </a14:imgLayer>
                </a14:imgProps>
              </a:ext>
              <a:ext uri="{28A0092B-C50C-407E-A947-70E740481C1C}">
                <a14:useLocalDpi xmlns:a14="http://schemas.microsoft.com/office/drawing/2010/main" val="0"/>
              </a:ext>
            </a:extLst>
          </a:blip>
          <a:srcRect/>
          <a:stretch>
            <a:fillRect/>
          </a:stretch>
        </p:blipFill>
        <p:spPr bwMode="auto">
          <a:xfrm rot="20907610">
            <a:off x="183681" y="1006540"/>
            <a:ext cx="9203724" cy="657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bwMode="auto">
          <a:xfrm>
            <a:off x="908596" y="4688223"/>
            <a:ext cx="724108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Just kidding about that “code is law” thing …</a:t>
            </a:r>
            <a:endParaRPr lang="en-US" sz="2800" dirty="0">
              <a:solidFill>
                <a:srgbClr val="FFFF00"/>
              </a:solidFill>
              <a:latin typeface="Arial" panose="020B0604020202020204" pitchFamily="34" charset="0"/>
              <a:cs typeface="Arial" panose="020B0604020202020204" pitchFamily="34" charset="0"/>
            </a:endParaRPr>
          </a:p>
        </p:txBody>
      </p:sp>
      <p:sp>
        <p:nvSpPr>
          <p:cNvPr id="10" name="TextBox 9"/>
          <p:cNvSpPr txBox="1"/>
          <p:nvPr/>
        </p:nvSpPr>
        <p:spPr bwMode="auto">
          <a:xfrm>
            <a:off x="908596" y="5517213"/>
            <a:ext cx="4881465"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Because concurrency is </a:t>
            </a:r>
            <a:r>
              <a:rPr lang="en-US" sz="2800" b="1" i="1" dirty="0" smtClean="0">
                <a:solidFill>
                  <a:srgbClr val="FFFF00"/>
                </a:solidFill>
                <a:latin typeface="Arial" panose="020B0604020202020204" pitchFamily="34" charset="0"/>
                <a:cs typeface="Arial" panose="020B0604020202020204" pitchFamily="34" charset="0"/>
              </a:rPr>
              <a:t>hard</a:t>
            </a:r>
            <a:endParaRPr lang="en-US" sz="2800" b="1" i="1"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a:off x="908596" y="3859233"/>
            <a:ext cx="6580648"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Reboot actual currency and start over …</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991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rgbClr val="FFFF00"/>
                </a:solidFill>
              </a:rPr>
              <a:t>I don’t care what you say …</a:t>
            </a:r>
            <a:endParaRPr lang="en-US" dirty="0">
              <a:solidFill>
                <a:srgbClr val="FFFF00"/>
              </a:solidFill>
            </a:endParaRP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56</a:t>
            </a:fld>
            <a:endParaRPr lang="en-US" dirty="0"/>
          </a:p>
        </p:txBody>
      </p:sp>
    </p:spTree>
    <p:extLst>
      <p:ext uri="{BB962C8B-B14F-4D97-AF65-F5344CB8AC3E}">
        <p14:creationId xmlns:p14="http://schemas.microsoft.com/office/powerpoint/2010/main" val="3479582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solidFill>
                  <a:schemeClr val="bg1"/>
                </a:solidFill>
              </a:rPr>
              <a:t>This talk is not about Bitcoin</a:t>
            </a:r>
            <a:endParaRPr lang="en-US" dirty="0">
              <a:solidFill>
                <a:schemeClr val="bg1"/>
              </a:solidFill>
            </a:endParaRPr>
          </a:p>
        </p:txBody>
      </p:sp>
      <p:sp>
        <p:nvSpPr>
          <p:cNvPr id="4" name="Subtitle 3"/>
          <p:cNvSpPr>
            <a:spLocks noGrp="1"/>
          </p:cNvSpPr>
          <p:nvPr>
            <p:ph type="subTitle" idx="1"/>
          </p:nvPr>
        </p:nvSpPr>
        <p:spPr/>
        <p:txBody>
          <a:bodyPr/>
          <a:lstStyle/>
          <a:p>
            <a:r>
              <a:rPr lang="en-US" dirty="0" smtClean="0">
                <a:solidFill>
                  <a:srgbClr val="FFFF00"/>
                </a:solidFill>
              </a:rPr>
              <a:t>This is a concurrency error</a:t>
            </a:r>
            <a:endParaRPr lang="en-US" dirty="0">
              <a:solidFill>
                <a:srgbClr val="FFFF00"/>
              </a:solidFill>
            </a:endParaRPr>
          </a:p>
        </p:txBody>
      </p:sp>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57</a:t>
            </a:fld>
            <a:endParaRPr lang="en-US" dirty="0"/>
          </a:p>
        </p:txBody>
      </p:sp>
    </p:spTree>
    <p:extLst>
      <p:ext uri="{BB962C8B-B14F-4D97-AF65-F5344CB8AC3E}">
        <p14:creationId xmlns:p14="http://schemas.microsoft.com/office/powerpoint/2010/main" val="3941012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20499106">
            <a:off x="913764" y="610966"/>
            <a:ext cx="7169648" cy="8060288"/>
          </a:xfrm>
          <a:prstGeom prst="rect">
            <a:avLst/>
          </a:prstGeom>
        </p:spPr>
      </p:pic>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58</a:t>
            </a:fld>
            <a:endParaRPr lang="en-US" dirty="0"/>
          </a:p>
        </p:txBody>
      </p:sp>
      <p:sp>
        <p:nvSpPr>
          <p:cNvPr id="14" name="TextBox 13"/>
          <p:cNvSpPr txBox="1"/>
          <p:nvPr/>
        </p:nvSpPr>
        <p:spPr bwMode="auto">
          <a:xfrm>
            <a:off x="951458" y="3624590"/>
            <a:ext cx="4423006" cy="523220"/>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I recommend this paper …</a:t>
            </a:r>
            <a:endParaRPr lang="en-US" sz="2800" dirty="0">
              <a:solidFill>
                <a:srgbClr val="FFFF00"/>
              </a:solidFill>
              <a:latin typeface="Arial" panose="020B0604020202020204" pitchFamily="34" charset="0"/>
              <a:cs typeface="Arial" panose="020B0604020202020204" pitchFamily="34" charset="0"/>
            </a:endParaRPr>
          </a:p>
        </p:txBody>
      </p:sp>
      <p:sp>
        <p:nvSpPr>
          <p:cNvPr id="15" name="TextBox 14"/>
          <p:cNvSpPr txBox="1"/>
          <p:nvPr/>
        </p:nvSpPr>
        <p:spPr bwMode="auto">
          <a:xfrm>
            <a:off x="951458" y="4752350"/>
            <a:ext cx="5923416" cy="523220"/>
          </a:xfrm>
          <a:prstGeom prst="rect">
            <a:avLst/>
          </a:prstGeom>
          <a:solidFill>
            <a:schemeClr val="bg1"/>
          </a:solidFill>
          <a:ln w="76200">
            <a:solidFill>
              <a:srgbClr val="00B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Helped me organize my thoughts …</a:t>
            </a:r>
            <a:endParaRPr lang="en-US" sz="2800" dirty="0">
              <a:solidFill>
                <a:srgbClr val="FFFF00"/>
              </a:solidFill>
              <a:latin typeface="Arial" panose="020B0604020202020204" pitchFamily="34" charset="0"/>
              <a:cs typeface="Arial" panose="020B0604020202020204" pitchFamily="34" charset="0"/>
            </a:endParaRPr>
          </a:p>
        </p:txBody>
      </p:sp>
      <p:sp>
        <p:nvSpPr>
          <p:cNvPr id="16" name="TextBox 15"/>
          <p:cNvSpPr txBox="1"/>
          <p:nvPr/>
        </p:nvSpPr>
        <p:spPr bwMode="auto">
          <a:xfrm>
            <a:off x="951458" y="5880110"/>
            <a:ext cx="6460423"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But don’t blame them for my big mouth!</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60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59</a:t>
            </a:fld>
            <a:endParaRPr lang="en-US" dirty="0"/>
          </a:p>
        </p:txBody>
      </p:sp>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bwMode="auto">
          <a:xfrm>
            <a:off x="691816" y="579120"/>
            <a:ext cx="6687762" cy="919401"/>
          </a:xfrm>
          <a:prstGeom prst="wedgeRoundRectCallout">
            <a:avLst>
              <a:gd name="adj1" fmla="val 36344"/>
              <a:gd name="adj2" fmla="val 145763"/>
              <a:gd name="adj3" fmla="val 16667"/>
            </a:avLst>
          </a:prstGeom>
          <a:solidFill>
            <a:srgbClr val="FFFF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The </a:t>
            </a:r>
            <a:r>
              <a:rPr kumimoji="0" lang="en-US" sz="24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Ethereum</a:t>
            </a: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Smart Contract concurrency model secretly resembles …</a:t>
            </a:r>
          </a:p>
        </p:txBody>
      </p:sp>
      <p:sp>
        <p:nvSpPr>
          <p:cNvPr id="8" name="Rounded Rectangular Callout 7"/>
          <p:cNvSpPr/>
          <p:nvPr/>
        </p:nvSpPr>
        <p:spPr bwMode="auto">
          <a:xfrm>
            <a:off x="691816" y="5442499"/>
            <a:ext cx="5145925" cy="919401"/>
          </a:xfrm>
          <a:prstGeom prst="wedgeRoundRectCallout">
            <a:avLst>
              <a:gd name="adj1" fmla="val 5480"/>
              <a:gd name="adj2" fmla="val -127615"/>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Classical shared-memory concurrent objects!</a:t>
            </a:r>
          </a:p>
        </p:txBody>
      </p:sp>
    </p:spTree>
    <p:extLst>
      <p:ext uri="{BB962C8B-B14F-4D97-AF65-F5344CB8AC3E}">
        <p14:creationId xmlns:p14="http://schemas.microsoft.com/office/powerpoint/2010/main" val="2919308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9305">
            <a:off x="520064" y="368300"/>
            <a:ext cx="8166609" cy="10132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85683">
            <a:off x="1346836" y="2326388"/>
            <a:ext cx="8559165" cy="765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76082">
            <a:off x="2193885" y="5694012"/>
            <a:ext cx="9058275"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a:t>
            </a:fld>
            <a:endParaRPr lang="en-US" dirty="0"/>
          </a:p>
        </p:txBody>
      </p:sp>
      <p:sp>
        <p:nvSpPr>
          <p:cNvPr id="4" name="TextBox 3"/>
          <p:cNvSpPr txBox="1"/>
          <p:nvPr/>
        </p:nvSpPr>
        <p:spPr bwMode="auto">
          <a:xfrm>
            <a:off x="4785932" y="6155488"/>
            <a:ext cx="2542684"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not just Bitcoin</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60</a:t>
            </a:fld>
            <a:endParaRPr lang="en-US" dirty="0"/>
          </a:p>
        </p:txBody>
      </p:sp>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bwMode="auto">
          <a:xfrm>
            <a:off x="425576" y="579120"/>
            <a:ext cx="7011544" cy="1328023"/>
          </a:xfrm>
          <a:prstGeom prst="wedgeRoundRectCallout">
            <a:avLst>
              <a:gd name="adj1" fmla="val 34563"/>
              <a:gd name="adj2" fmla="val 111033"/>
              <a:gd name="adj3" fmla="val 16667"/>
            </a:avLst>
          </a:prstGeom>
          <a:solidFill>
            <a:srgbClr val="FFFF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Smart contract writers are actually trying to build </a:t>
            </a:r>
            <a:r>
              <a:rPr kumimoji="0" lang="en-US" sz="2400" b="1" i="1"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sort-of </a:t>
            </a: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lock-free, </a:t>
            </a:r>
            <a:r>
              <a:rPr kumimoji="0" lang="en-US" sz="2400" b="1" i="1"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sort-of</a:t>
            </a: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asynchronous, </a:t>
            </a:r>
            <a:r>
              <a:rPr kumimoji="0" lang="en-US" sz="2400" b="1" i="1"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sort-o</a:t>
            </a: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f </a:t>
            </a:r>
            <a:r>
              <a:rPr kumimoji="0" lang="en-US" sz="2400" b="1" i="0" u="none" strike="noStrike" cap="none" normalizeH="0" baseline="0" dirty="0" err="1" smtClean="0">
                <a:ln>
                  <a:noFill/>
                </a:ln>
                <a:solidFill>
                  <a:schemeClr val="bg1"/>
                </a:solidFill>
                <a:effectLst/>
                <a:latin typeface="Arial" panose="020B0604020202020204" pitchFamily="34" charset="0"/>
                <a:cs typeface="Arial" panose="020B0604020202020204" pitchFamily="34" charset="0"/>
              </a:rPr>
              <a:t>linearizable</a:t>
            </a: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 concurrent objects ….</a:t>
            </a:r>
          </a:p>
        </p:txBody>
      </p:sp>
      <p:sp>
        <p:nvSpPr>
          <p:cNvPr id="9" name="Rounded Rectangular Callout 8"/>
          <p:cNvSpPr/>
          <p:nvPr/>
        </p:nvSpPr>
        <p:spPr bwMode="auto">
          <a:xfrm>
            <a:off x="657918" y="5598894"/>
            <a:ext cx="6809682" cy="919401"/>
          </a:xfrm>
          <a:prstGeom prst="wedgeRoundRectCallout">
            <a:avLst>
              <a:gd name="adj1" fmla="val 707"/>
              <a:gd name="adj2" fmla="val -184356"/>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But mostly without benefit of 30+ years’ experience in the alternate PODC universe</a:t>
            </a:r>
            <a:r>
              <a:rPr lang="en-US" b="1" dirty="0" smtClean="0">
                <a:solidFill>
                  <a:schemeClr val="bg1"/>
                </a:solidFill>
                <a:latin typeface="Arial" panose="020B0604020202020204" pitchFamily="34" charset="0"/>
                <a:cs typeface="Arial" panose="020B0604020202020204" pitchFamily="34" charset="0"/>
              </a:rPr>
              <a:t>…</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8928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61</a:t>
            </a:fld>
            <a:endParaRPr lang="en-US" dirty="0"/>
          </a:p>
        </p:txBody>
      </p:sp>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bwMode="auto">
          <a:xfrm>
            <a:off x="307398" y="5409446"/>
            <a:ext cx="7800282" cy="1328023"/>
          </a:xfrm>
          <a:prstGeom prst="wedgeRoundRectCallout">
            <a:avLst>
              <a:gd name="adj1" fmla="val 2378"/>
              <a:gd name="adj2" fmla="val -113079"/>
              <a:gd name="adj3" fmla="val 16667"/>
            </a:avLst>
          </a:prstGeom>
          <a:solidFill>
            <a:srgbClr val="00B050"/>
          </a:solidFill>
          <a:ln w="38100" cap="flat" cmpd="sng" algn="ctr">
            <a:solidFill>
              <a:srgbClr val="00B050"/>
            </a:solidFill>
            <a:prstDash val="solid"/>
            <a:round/>
            <a:headEnd type="none" w="med" len="med"/>
            <a:tailEnd type="none" w="med" len="med"/>
          </a:ln>
          <a:effectLst>
            <a:glow rad="228600">
              <a:srgbClr val="00B05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Familiarity with compare-and-swap vs read-write, lock-free vs locking, even shared-memory consensus, and more would have helped ….</a:t>
            </a:r>
          </a:p>
        </p:txBody>
      </p:sp>
      <p:sp>
        <p:nvSpPr>
          <p:cNvPr id="6" name="Rounded Rectangular Callout 5"/>
          <p:cNvSpPr/>
          <p:nvPr/>
        </p:nvSpPr>
        <p:spPr bwMode="auto">
          <a:xfrm>
            <a:off x="425576" y="783431"/>
            <a:ext cx="7011544" cy="919401"/>
          </a:xfrm>
          <a:prstGeom prst="wedgeRoundRectCallout">
            <a:avLst>
              <a:gd name="adj1" fmla="val 34563"/>
              <a:gd name="adj2" fmla="val 111033"/>
              <a:gd name="adj3" fmla="val 16667"/>
            </a:avLst>
          </a:prstGeom>
          <a:solidFill>
            <a:srgbClr val="FFFF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Don’t get too smug, these are subtle analogies, not scientific claims.</a:t>
            </a:r>
          </a:p>
        </p:txBody>
      </p:sp>
    </p:spTree>
    <p:extLst>
      <p:ext uri="{BB962C8B-B14F-4D97-AF65-F5344CB8AC3E}">
        <p14:creationId xmlns:p14="http://schemas.microsoft.com/office/powerpoint/2010/main" val="2993943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FA8C595A-3CE5-48A7-A55E-633D7D1DD01A}" type="slidenum">
              <a:rPr lang="x-none" smtClean="0"/>
              <a:pPr>
                <a:defRPr/>
              </a:pPr>
              <a:t>62</a:t>
            </a:fld>
            <a:endParaRPr lang="en-US" dirty="0"/>
          </a:p>
        </p:txBody>
      </p:sp>
      <p:pic>
        <p:nvPicPr>
          <p:cNvPr id="8194" name="Picture 2" descr="Image result for good spock evil sp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16" y="579120"/>
            <a:ext cx="7760368" cy="589788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bwMode="auto">
          <a:xfrm>
            <a:off x="425576" y="987742"/>
            <a:ext cx="7011544" cy="510778"/>
          </a:xfrm>
          <a:prstGeom prst="wedgeRoundRectCallout">
            <a:avLst>
              <a:gd name="adj1" fmla="val 31303"/>
              <a:gd name="adj2" fmla="val 269168"/>
              <a:gd name="adj3" fmla="val 16667"/>
            </a:avLst>
          </a:prstGeom>
          <a:solidFill>
            <a:srgbClr val="FFFF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rPr>
              <a:t>But programming smart contracts is still</a:t>
            </a:r>
            <a:r>
              <a:rPr kumimoji="0" lang="en-US" sz="2400" b="1" i="0" u="none" strike="noStrike" cap="none" normalizeH="0" dirty="0" smtClean="0">
                <a:ln>
                  <a:noFill/>
                </a:ln>
                <a:solidFill>
                  <a:schemeClr val="bg1"/>
                </a:solidFill>
                <a:effectLst/>
                <a:latin typeface="Arial" panose="020B0604020202020204" pitchFamily="34" charset="0"/>
                <a:cs typeface="Arial" panose="020B0604020202020204" pitchFamily="34" charset="0"/>
              </a:rPr>
              <a:t> </a:t>
            </a:r>
            <a:r>
              <a:rPr kumimoji="0" lang="en-US" sz="2400" b="1" i="1" u="none" strike="noStrike" cap="none" normalizeH="0" dirty="0" smtClean="0">
                <a:ln>
                  <a:noFill/>
                </a:ln>
                <a:solidFill>
                  <a:schemeClr val="bg1"/>
                </a:solidFill>
                <a:effectLst/>
                <a:latin typeface="Arial" panose="020B0604020202020204" pitchFamily="34" charset="0"/>
                <a:cs typeface="Arial" panose="020B0604020202020204" pitchFamily="34" charset="0"/>
              </a:rPr>
              <a:t>hard.</a:t>
            </a:r>
            <a:endParaRPr kumimoji="0" lang="en-US" sz="2400" b="1" i="0" u="none" strike="noStrike" cap="none" normalizeH="0" baseline="0" dirty="0" smtClean="0">
              <a:ln>
                <a:noFill/>
              </a:ln>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2135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63</a:t>
            </a:fld>
            <a:endParaRPr lang="en-US" dirty="0"/>
          </a:p>
        </p:txBody>
      </p:sp>
      <p:pic>
        <p:nvPicPr>
          <p:cNvPr id="1026" name="Picture 2" descr="Image result for spy vs s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621" y="768774"/>
            <a:ext cx="8692758" cy="53204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392900" y="127949"/>
            <a:ext cx="2358201" cy="523220"/>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Ideal vs Real</a:t>
            </a:r>
            <a:endParaRPr lang="en-US" sz="2800" dirty="0">
              <a:solidFill>
                <a:srgbClr val="FFFF00"/>
              </a:solidFill>
              <a:latin typeface="Arial" panose="020B0604020202020204" pitchFamily="34" charset="0"/>
              <a:cs typeface="Arial" panose="020B0604020202020204" pitchFamily="34" charset="0"/>
            </a:endParaRPr>
          </a:p>
        </p:txBody>
      </p:sp>
      <p:sp>
        <p:nvSpPr>
          <p:cNvPr id="6" name="Rounded Rectangular Callout 5"/>
          <p:cNvSpPr/>
          <p:nvPr/>
        </p:nvSpPr>
        <p:spPr bwMode="auto">
          <a:xfrm>
            <a:off x="5254560" y="102394"/>
            <a:ext cx="3811144" cy="1872853"/>
          </a:xfrm>
          <a:prstGeom prst="wedgeRoundRectCallout">
            <a:avLst>
              <a:gd name="adj1" fmla="val -38692"/>
              <a:gd name="adj2" fmla="val 82123"/>
              <a:gd name="adj3" fmla="val 16667"/>
            </a:avLst>
          </a:prstGeom>
          <a:solidFill>
            <a:schemeClr val="bg1"/>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rPr>
              <a:t>Your poorly-debugged</a:t>
            </a:r>
            <a:r>
              <a:rPr kumimoji="0" lang="en-US" sz="2400" b="1" i="0" u="none" strike="noStrike" cap="none" normalizeH="0" dirty="0" smtClean="0">
                <a:ln>
                  <a:noFill/>
                </a:ln>
                <a:solidFill>
                  <a:srgbClr val="FFFF00"/>
                </a:solidFill>
                <a:effectLst/>
                <a:latin typeface="Arial" panose="020B0604020202020204" pitchFamily="34" charset="0"/>
                <a:cs typeface="Arial" panose="020B0604020202020204" pitchFamily="34" charset="0"/>
              </a:rPr>
              <a:t> </a:t>
            </a:r>
            <a:r>
              <a:rPr kumimoji="0" lang="en-US" sz="2400" b="1" i="0" u="none" strike="noStrike" cap="none" normalizeH="0" dirty="0" err="1" smtClean="0">
                <a:ln>
                  <a:noFill/>
                </a:ln>
                <a:solidFill>
                  <a:srgbClr val="FFFF00"/>
                </a:solidFill>
                <a:effectLst/>
                <a:latin typeface="Arial" panose="020B0604020202020204" pitchFamily="34" charset="0"/>
                <a:cs typeface="Arial" panose="020B0604020202020204" pitchFamily="34" charset="0"/>
              </a:rPr>
              <a:t>Javascript</a:t>
            </a:r>
            <a:r>
              <a:rPr kumimoji="0" lang="en-US" sz="2400" b="1" i="0" u="none" strike="noStrike" cap="none" normalizeH="0" dirty="0" smtClean="0">
                <a:ln>
                  <a:noFill/>
                </a:ln>
                <a:solidFill>
                  <a:srgbClr val="FFFF00"/>
                </a:solidFill>
                <a:effectLst/>
                <a:latin typeface="Arial" panose="020B0604020202020204" pitchFamily="34" charset="0"/>
                <a:cs typeface="Arial" panose="020B0604020202020204" pitchFamily="34" charset="0"/>
              </a:rPr>
              <a:t> that can’t be changed … is law? </a:t>
            </a:r>
            <a:r>
              <a:rPr lang="en-US" sz="3200" dirty="0" err="1" smtClean="0">
                <a:solidFill>
                  <a:srgbClr val="FFFF00"/>
                </a:solidFill>
              </a:rPr>
              <a:t>Спасибо</a:t>
            </a:r>
            <a:r>
              <a:rPr lang="en-US" sz="3200" dirty="0" smtClean="0">
                <a:solidFill>
                  <a:srgbClr val="FFFF00"/>
                </a:solidFill>
              </a:rPr>
              <a:t>!</a:t>
            </a:r>
            <a:endParaRPr kumimoji="0" lang="en-US" sz="3200" b="1"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endParaRPr>
          </a:p>
        </p:txBody>
      </p:sp>
      <p:sp>
        <p:nvSpPr>
          <p:cNvPr id="4" name="Rounded Rectangular Callout 3"/>
          <p:cNvSpPr/>
          <p:nvPr/>
        </p:nvSpPr>
        <p:spPr bwMode="auto">
          <a:xfrm>
            <a:off x="425576" y="579120"/>
            <a:ext cx="3811144" cy="1328023"/>
          </a:xfrm>
          <a:prstGeom prst="wedgeRoundRectCallout">
            <a:avLst>
              <a:gd name="adj1" fmla="val 37968"/>
              <a:gd name="adj2" fmla="val 79436"/>
              <a:gd name="adj3" fmla="val 16667"/>
            </a:avLst>
          </a:prstGeom>
          <a:solidFill>
            <a:srgbClr val="FF0000"/>
          </a:solidFill>
          <a:ln w="38100" cap="flat" cmpd="sng" algn="ctr">
            <a:solidFill>
              <a:srgbClr val="FFFF00"/>
            </a:solidFill>
            <a:prstDash val="solid"/>
            <a:round/>
            <a:headEnd type="none" w="med" len="med"/>
            <a:tailEnd type="none" w="med" len="med"/>
          </a:ln>
          <a:effectLst>
            <a:glow rad="228600">
              <a:srgbClr val="FFFF00">
                <a:alpha val="40000"/>
              </a:srgbClr>
            </a:glo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rPr>
              <a:t>Censorship </a:t>
            </a:r>
            <a:r>
              <a:rPr kumimoji="0" lang="en-US" sz="2400" b="1" i="0" u="none" strike="noStrike" cap="none" normalizeH="0" baseline="0" dirty="0" err="1" smtClean="0">
                <a:ln>
                  <a:noFill/>
                </a:ln>
                <a:solidFill>
                  <a:srgbClr val="FFFF00"/>
                </a:solidFill>
                <a:effectLst/>
                <a:latin typeface="Arial" panose="020B0604020202020204" pitchFamily="34" charset="0"/>
                <a:cs typeface="Arial" panose="020B0604020202020204" pitchFamily="34" charset="0"/>
              </a:rPr>
              <a:t>resistence</a:t>
            </a:r>
            <a:r>
              <a:rPr kumimoji="0" lang="en-US" sz="2400" b="1"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rPr>
              <a:t>!</a:t>
            </a: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solidFill>
                  <a:srgbClr val="FFFF00"/>
                </a:solidFill>
                <a:latin typeface="Arial" panose="020B0604020202020204" pitchFamily="34" charset="0"/>
                <a:cs typeface="Arial" panose="020B0604020202020204" pitchFamily="34" charset="0"/>
              </a:rPr>
              <a:t>Trust-free society!</a:t>
            </a:r>
          </a:p>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rPr>
              <a:t>Immutable</a:t>
            </a:r>
            <a:r>
              <a:rPr kumimoji="0" lang="en-US" sz="2400" b="1" i="0" u="none" strike="noStrike" cap="none" normalizeH="0" dirty="0" smtClean="0">
                <a:ln>
                  <a:noFill/>
                </a:ln>
                <a:solidFill>
                  <a:srgbClr val="FFFF00"/>
                </a:solidFill>
                <a:effectLst/>
                <a:latin typeface="Arial" panose="020B0604020202020204" pitchFamily="34" charset="0"/>
                <a:cs typeface="Arial" panose="020B0604020202020204" pitchFamily="34" charset="0"/>
              </a:rPr>
              <a:t> code is law!</a:t>
            </a:r>
            <a:endParaRPr kumimoji="0" lang="en-US" sz="2400" b="1" i="0" u="none" strike="noStrike" cap="none" normalizeH="0" baseline="0" dirty="0" smtClean="0">
              <a:ln>
                <a:noFill/>
              </a:ln>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568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D65C4E5D-DA99-460E-9E68-E8A28959880C}" type="slidenum">
              <a:rPr lang="x-none" smtClean="0"/>
              <a:pPr>
                <a:defRPr/>
              </a:pPr>
              <a:t>64</a:t>
            </a:fld>
            <a:endParaRPr lang="en-US" dirty="0"/>
          </a:p>
        </p:txBody>
      </p:sp>
      <p:pic>
        <p:nvPicPr>
          <p:cNvPr id="41986" name="Picture 2" descr="“John Hughes posts ‘Why Functional Programming Matters’ ”&#10;Ferdinand Pauwels&#10;Oil on canvas&#10;1872&#10;(collaboration from Richard Carls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931" y="-9078"/>
            <a:ext cx="5641974" cy="6876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bwMode="auto">
          <a:xfrm>
            <a:off x="390614" y="312546"/>
            <a:ext cx="6661730" cy="954107"/>
          </a:xfrm>
          <a:prstGeom prst="rect">
            <a:avLst/>
          </a:prstGeom>
          <a:solidFill>
            <a:schemeClr val="bg1"/>
          </a:solidFill>
          <a:ln w="76200">
            <a:solidFill>
              <a:srgbClr val="FFFF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Blockchains will be way more important than many current PODC applications</a:t>
            </a:r>
            <a:endParaRPr lang="en-US" sz="2800"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bwMode="auto">
          <a:xfrm>
            <a:off x="390614" y="3577710"/>
            <a:ext cx="7061549" cy="523220"/>
          </a:xfrm>
          <a:prstGeom prst="rect">
            <a:avLst/>
          </a:prstGeom>
          <a:solidFill>
            <a:schemeClr val="bg1"/>
          </a:solidFill>
          <a:ln w="76200">
            <a:solidFill>
              <a:srgbClr val="92D050"/>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Which we </a:t>
            </a:r>
            <a:r>
              <a:rPr lang="en-US" sz="2800" dirty="0" smtClean="0">
                <a:solidFill>
                  <a:srgbClr val="FFFF00"/>
                </a:solidFill>
                <a:latin typeface="Arial" panose="020B0604020202020204" pitchFamily="34" charset="0"/>
                <a:cs typeface="Arial" panose="020B0604020202020204" pitchFamily="34" charset="0"/>
              </a:rPr>
              <a:t>should </a:t>
            </a:r>
            <a:r>
              <a:rPr lang="en-US" sz="2800" dirty="0" smtClean="0">
                <a:solidFill>
                  <a:srgbClr val="FFFF00"/>
                </a:solidFill>
                <a:latin typeface="Arial" panose="020B0604020202020204" pitchFamily="34" charset="0"/>
                <a:cs typeface="Arial" panose="020B0604020202020204" pitchFamily="34" charset="0"/>
              </a:rPr>
              <a:t>totally invade and civilize!</a:t>
            </a:r>
            <a:endParaRPr lang="en-US" sz="2800"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bwMode="auto">
          <a:xfrm>
            <a:off x="390614" y="4779405"/>
            <a:ext cx="1864614" cy="523220"/>
          </a:xfrm>
          <a:prstGeom prst="rect">
            <a:avLst/>
          </a:prstGeom>
          <a:solidFill>
            <a:schemeClr val="bg1"/>
          </a:solidFill>
          <a:ln w="76200">
            <a:solidFill>
              <a:srgbClr val="0066FF"/>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Thank you</a:t>
            </a:r>
            <a:endParaRPr lang="en-US" sz="2800"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bwMode="auto">
          <a:xfrm>
            <a:off x="390614" y="1945128"/>
            <a:ext cx="7307123" cy="954107"/>
          </a:xfrm>
          <a:prstGeom prst="rect">
            <a:avLst/>
          </a:prstGeom>
          <a:solidFill>
            <a:schemeClr val="bg1"/>
          </a:solidFill>
          <a:ln w="76200">
            <a:solidFill>
              <a:srgbClr val="FF0000"/>
            </a:solidFill>
            <a:miter lim="800000"/>
            <a:headEnd/>
            <a:tailEnd/>
          </a:ln>
          <a:effectLst>
            <a:outerShdw blurRad="50800" dist="38100" dir="2700000" algn="tl" rotWithShape="0">
              <a:prstClr val="black">
                <a:alpha val="40000"/>
              </a:prstClr>
            </a:outerShdw>
          </a:effectLst>
        </p:spPr>
        <p:txBody>
          <a:bodyPr wrap="square" rtlCol="0">
            <a:spAutoFit/>
          </a:bodyPr>
          <a:lstStyle/>
          <a:p>
            <a:pPr algn="l"/>
            <a:r>
              <a:rPr lang="en-US" sz="2800" dirty="0" smtClean="0">
                <a:solidFill>
                  <a:srgbClr val="FFFF00"/>
                </a:solidFill>
                <a:latin typeface="Arial" panose="020B0604020202020204" pitchFamily="34" charset="0"/>
                <a:cs typeface="Arial" panose="020B0604020202020204" pitchFamily="34" charset="0"/>
              </a:rPr>
              <a:t>Blockchain Universe is a </a:t>
            </a:r>
            <a:r>
              <a:rPr lang="en-US" sz="2800" dirty="0" err="1" smtClean="0">
                <a:solidFill>
                  <a:srgbClr val="FFFF00"/>
                </a:solidFill>
                <a:latin typeface="Arial" panose="020B0604020202020204" pitchFamily="34" charset="0"/>
                <a:cs typeface="Arial" panose="020B0604020202020204" pitchFamily="34" charset="0"/>
              </a:rPr>
              <a:t>bizarro</a:t>
            </a:r>
            <a:r>
              <a:rPr lang="en-US" sz="2800" dirty="0" smtClean="0">
                <a:solidFill>
                  <a:srgbClr val="FFFF00"/>
                </a:solidFill>
                <a:latin typeface="Arial" panose="020B0604020202020204" pitchFamily="34" charset="0"/>
                <a:cs typeface="Arial" panose="020B0604020202020204" pitchFamily="34" charset="0"/>
              </a:rPr>
              <a:t>, anti-matter, mirror-image of PODC Universe …</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104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7</a:t>
            </a:fld>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45325">
            <a:off x="724880" y="35405"/>
            <a:ext cx="6517640" cy="737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9886">
            <a:off x="2924173" y="929640"/>
            <a:ext cx="5732145" cy="827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482">
            <a:off x="90488" y="2581944"/>
            <a:ext cx="8963025"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797544">
            <a:off x="2623290" y="4764216"/>
            <a:ext cx="7105650" cy="681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5471960" y="6037570"/>
            <a:ext cx="3443571"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mysterious identities</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1713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8</a:t>
            </a:fld>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4737">
            <a:off x="799201" y="823913"/>
            <a:ext cx="7762875" cy="658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69162">
            <a:off x="619804" y="3131184"/>
            <a:ext cx="9921313" cy="5708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79126">
            <a:off x="1392552" y="4640579"/>
            <a:ext cx="10000564" cy="8130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bwMode="auto">
          <a:xfrm>
            <a:off x="654147" y="5985191"/>
            <a:ext cx="3703258"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sex, drugs, rock-n-roll</a:t>
            </a:r>
            <a:endParaRPr lang="en-US" sz="28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2839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FE25F947-77F5-4CA6-8472-B4B2967773ED}" type="slidenum">
              <a:rPr lang="x-none" smtClean="0"/>
              <a:pPr>
                <a:defRPr/>
              </a:pPr>
              <a:t>9</a:t>
            </a:fld>
            <a:endParaRPr lang="en-US" dirty="0"/>
          </a:p>
        </p:txBody>
      </p:sp>
      <p:pic>
        <p:nvPicPr>
          <p:cNvPr id="3" name="Picture 2"/>
          <p:cNvPicPr>
            <a:picLocks noChangeAspect="1"/>
          </p:cNvPicPr>
          <p:nvPr/>
        </p:nvPicPr>
        <p:blipFill>
          <a:blip r:embed="rId2"/>
          <a:stretch>
            <a:fillRect/>
          </a:stretch>
        </p:blipFill>
        <p:spPr>
          <a:xfrm rot="20938058">
            <a:off x="267480" y="1291812"/>
            <a:ext cx="7672387" cy="3536469"/>
          </a:xfrm>
          <a:prstGeom prst="rect">
            <a:avLst/>
          </a:prstGeom>
        </p:spPr>
      </p:pic>
      <p:sp>
        <p:nvSpPr>
          <p:cNvPr id="4" name="TextBox 3"/>
          <p:cNvSpPr txBox="1"/>
          <p:nvPr/>
        </p:nvSpPr>
        <p:spPr bwMode="auto">
          <a:xfrm>
            <a:off x="719427" y="440233"/>
            <a:ext cx="2839240" cy="523220"/>
          </a:xfrm>
          <a:prstGeom prst="rect">
            <a:avLst/>
          </a:prstGeom>
          <a:solidFill>
            <a:schemeClr val="bg1"/>
          </a:solidFill>
          <a:ln w="76200">
            <a:solidFill>
              <a:schemeClr val="tx2"/>
            </a:solidFill>
            <a:miter lim="800000"/>
            <a:headEnd/>
            <a:tailEnd/>
          </a:ln>
          <a:effectLst>
            <a:outerShdw blurRad="50800" dist="38100" dir="2700000" algn="tl" rotWithShape="0">
              <a:prstClr val="black">
                <a:alpha val="40000"/>
              </a:prstClr>
            </a:outerShdw>
          </a:effectLst>
        </p:spPr>
        <p:txBody>
          <a:bodyPr wrap="none" rtlCol="0">
            <a:spAutoFit/>
          </a:bodyPr>
          <a:lstStyle/>
          <a:p>
            <a:pPr algn="ctr"/>
            <a:r>
              <a:rPr lang="en-US" sz="2800" dirty="0" smtClean="0">
                <a:solidFill>
                  <a:srgbClr val="FFFF00"/>
                </a:solidFill>
                <a:latin typeface="Arial" panose="020B0604020202020204" pitchFamily="34" charset="0"/>
                <a:cs typeface="Arial" panose="020B0604020202020204" pitchFamily="34" charset="0"/>
              </a:rPr>
              <a:t>Just last week ...</a:t>
            </a:r>
            <a:endParaRPr lang="en-US" sz="2800" dirty="0">
              <a:solidFill>
                <a:srgbClr val="FFFF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rot="1081820">
            <a:off x="2285999" y="3369188"/>
            <a:ext cx="7555079" cy="6215624"/>
          </a:xfrm>
          <a:prstGeom prst="rect">
            <a:avLst/>
          </a:prstGeom>
        </p:spPr>
      </p:pic>
    </p:spTree>
    <p:extLst>
      <p:ext uri="{BB962C8B-B14F-4D97-AF65-F5344CB8AC3E}">
        <p14:creationId xmlns:p14="http://schemas.microsoft.com/office/powerpoint/2010/main" val="424767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CC"/>
        </a:solidFill>
        <a:ln w="38100" cap="flat" cmpd="sng" algn="ctr">
          <a:solidFill>
            <a:srgbClr val="FF0000"/>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1" forceAA="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rgbClr val="FF0066"/>
            </a:solidFill>
            <a:effectLst/>
            <a:latin typeface="Lucida Console" pitchFamily="49" charset="0"/>
          </a:defRPr>
        </a:defPPr>
      </a:lstStyle>
    </a:spDef>
    <a:lnDef>
      <a:spPr bwMode="auto">
        <a:xfrm>
          <a:off x="0" y="0"/>
          <a:ext cx="1" cy="1"/>
        </a:xfrm>
        <a:custGeom>
          <a:avLst/>
          <a:gdLst/>
          <a:ahLst/>
          <a:cxnLst/>
          <a:rect l="0" t="0" r="0" b="0"/>
          <a:pathLst/>
        </a:custGeom>
        <a:solidFill>
          <a:srgbClr val="FFFFCC"/>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0000FF"/>
            </a:solidFill>
            <a:effectLst/>
            <a:latin typeface="Lucida Console" pitchFamily="49" charset="0"/>
          </a:defRPr>
        </a:defPPr>
      </a:lstStyle>
    </a:lnDef>
    <a:txDef>
      <a:spPr bwMode="auto">
        <a:solidFill>
          <a:schemeClr val="bg1"/>
        </a:solidFill>
        <a:ln w="76200">
          <a:solidFill>
            <a:srgbClr val="FF0000"/>
          </a:solidFill>
          <a:miter lim="800000"/>
          <a:headEnd/>
          <a:tailEnd/>
        </a:ln>
        <a:effectLst>
          <a:outerShdw blurRad="50800" dist="38100" dir="2700000" algn="tl" rotWithShape="0">
            <a:prstClr val="black">
              <a:alpha val="40000"/>
            </a:prstClr>
          </a:outerShdw>
        </a:effectLst>
      </a:spPr>
      <a:bodyPr wrap="none" rtlCol="0">
        <a:spAutoFit/>
      </a:bodyPr>
      <a:lstStyle>
        <a:defPPr algn="l">
          <a:defRPr sz="2800" dirty="0" smtClean="0">
            <a:solidFill>
              <a:srgbClr val="FFFF00"/>
            </a:solidFill>
            <a:latin typeface="Arial" panose="020B0604020202020204" pitchFamily="34" charset="0"/>
            <a:cs typeface="Arial" panose="020B0604020202020204" pitchFamily="34" charset="0"/>
          </a:defRPr>
        </a:defPPr>
      </a:lstStyle>
    </a:tx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41280</TotalTime>
  <Words>2616</Words>
  <Application>Microsoft Office PowerPoint</Application>
  <PresentationFormat>Overhead</PresentationFormat>
  <Paragraphs>448</Paragraphs>
  <Slides>64</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64</vt:i4>
      </vt:variant>
    </vt:vector>
  </HeadingPairs>
  <TitlesOfParts>
    <vt:vector size="72" baseType="lpstr">
      <vt:lpstr>Lucida Console</vt:lpstr>
      <vt:lpstr>ＭＳ Ｐゴシック</vt:lpstr>
      <vt:lpstr>Arial</vt:lpstr>
      <vt:lpstr>Comic Sans MS</vt:lpstr>
      <vt:lpstr>Courier New</vt:lpstr>
      <vt:lpstr>Marlett</vt:lpstr>
      <vt:lpstr>Symbol</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talk is not about Bitcoin</vt:lpstr>
      <vt:lpstr>This talk is not about Bitcoin</vt:lpstr>
      <vt:lpstr>This talk is not about Bitcoin</vt:lpstr>
      <vt:lpstr>PowerPoint Presentation</vt:lpstr>
      <vt:lpstr>PowerPoint Presentation</vt:lpstr>
      <vt:lpstr>PowerPoint Presentation</vt:lpstr>
      <vt:lpstr>PowerPoint Presentation</vt:lpstr>
      <vt:lpstr>PowerPoint Presentation</vt:lpstr>
      <vt:lpstr>Abstraction: Distributed Ledger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Proof of Work</vt:lpstr>
      <vt:lpstr>PowerPoint Presentation</vt:lpstr>
      <vt:lpstr>PowerPoint Presentation</vt:lpstr>
      <vt:lpstr>PowerPoint Presentation</vt:lpstr>
      <vt:lpstr>PowerPoint Presentation</vt:lpstr>
      <vt:lpstr>Blockchain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Schematic DAO Code</vt:lpstr>
      <vt:lpstr>Schematic DAO Code</vt:lpstr>
      <vt:lpstr>Schematic DAO Code</vt:lpstr>
      <vt:lpstr>Schematic DAO Code</vt:lpstr>
      <vt:lpstr>Schematic DAO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don’t care what you say …</vt:lpstr>
      <vt:lpstr>This talk is not about Bitcoin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Brown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Art of Multiprocessor Programming</dc:title>
  <dc:creator>Maurice Herlihy</dc:creator>
  <cp:lastModifiedBy>Maurice Herlih</cp:lastModifiedBy>
  <cp:revision>965</cp:revision>
  <cp:lastPrinted>2003-10-06T20:31:57Z</cp:lastPrinted>
  <dcterms:created xsi:type="dcterms:W3CDTF">1999-05-12T13:47:53Z</dcterms:created>
  <dcterms:modified xsi:type="dcterms:W3CDTF">2017-07-26T03:57:22Z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iveCommons_Licensed">
    <vt:bool>true</vt:bool>
  </property>
  <property fmtid="{D5CDD505-2E9C-101B-9397-08002B2CF9AE}" pid="3" name="CreativeCommons_LicenseURL">
    <vt:lpwstr>http://creativecommons.org/licenses/by-sa/2.5/</vt:lpwstr>
  </property>
  <property fmtid="{D5CDD505-2E9C-101B-9397-08002B2CF9AE}" pid="4" name="CreativeCommons_Derivatives">
    <vt:lpwstr>Share Alike</vt:lpwstr>
  </property>
  <property fmtid="{D5CDD505-2E9C-101B-9397-08002B2CF9AE}" pid="5" name="CreativeCommons_CommercialUse">
    <vt:lpwstr>Yes</vt:lpwstr>
  </property>
  <property fmtid="{D5CDD505-2E9C-101B-9397-08002B2CF9AE}" pid="6" name="CreativeCommons_Jurisdiction">
    <vt:lpwstr/>
  </property>
</Properties>
</file>